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64" r:id="rId6"/>
    <p:sldId id="260" r:id="rId7"/>
    <p:sldId id="273" r:id="rId8"/>
    <p:sldId id="261" r:id="rId9"/>
    <p:sldId id="272" r:id="rId10"/>
    <p:sldId id="274" r:id="rId11"/>
    <p:sldId id="275" r:id="rId12"/>
    <p:sldId id="277" r:id="rId13"/>
    <p:sldId id="266" r:id="rId14"/>
    <p:sldId id="267" r:id="rId15"/>
    <p:sldId id="268" r:id="rId16"/>
    <p:sldId id="276" r:id="rId17"/>
    <p:sldId id="269" r:id="rId18"/>
    <p:sldId id="270" r:id="rId19"/>
    <p:sldId id="271" r:id="rId20"/>
    <p:sldId id="281" r:id="rId21"/>
    <p:sldId id="262" r:id="rId22"/>
    <p:sldId id="282" r:id="rId23"/>
    <p:sldId id="283" r:id="rId24"/>
    <p:sldId id="265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6EAC"/>
    <a:srgbClr val="14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>
        <p:scale>
          <a:sx n="90" d="100"/>
          <a:sy n="90" d="100"/>
        </p:scale>
        <p:origin x="1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073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349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224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313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20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24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371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734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013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501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496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804EC-BC46-4D22-9E7B-5F8A328698BD}" type="datetimeFigureOut">
              <a:rPr lang="hu-HU" smtClean="0"/>
              <a:t>2017. 11. 14.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5632-B723-4120-A690-8770C7105D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03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6.jpeg"/><Relationship Id="rId7" Type="http://schemas.openxmlformats.org/officeDocument/2006/relationships/image" Target="../media/image4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13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7.jp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jpeg"/><Relationship Id="rId7" Type="http://schemas.openxmlformats.org/officeDocument/2006/relationships/image" Target="../media/image75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g"/><Relationship Id="rId9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eg"/><Relationship Id="rId7" Type="http://schemas.openxmlformats.org/officeDocument/2006/relationships/image" Target="../media/image84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4" b="1689"/>
          <a:stretch/>
        </p:blipFill>
        <p:spPr>
          <a:xfrm>
            <a:off x="0" y="-154744"/>
            <a:ext cx="12192000" cy="7770734"/>
          </a:xfrm>
          <a:prstGeom prst="rect">
            <a:avLst/>
          </a:prstGeom>
          <a:solidFill>
            <a:schemeClr val="bg1">
              <a:alpha val="44000"/>
            </a:schemeClr>
          </a:solidFill>
        </p:spPr>
      </p:pic>
      <p:sp>
        <p:nvSpPr>
          <p:cNvPr id="7" name="Téglalap 6"/>
          <p:cNvSpPr/>
          <p:nvPr/>
        </p:nvSpPr>
        <p:spPr>
          <a:xfrm>
            <a:off x="0" y="-154745"/>
            <a:ext cx="12192000" cy="7788812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ctrTitle"/>
          </p:nvPr>
        </p:nvSpPr>
        <p:spPr>
          <a:xfrm>
            <a:off x="493986" y="336421"/>
            <a:ext cx="10920247" cy="2387600"/>
          </a:xfrm>
        </p:spPr>
        <p:txBody>
          <a:bodyPr>
            <a:normAutofit/>
          </a:bodyPr>
          <a:lstStyle/>
          <a:p>
            <a:r>
              <a:rPr lang="hu-HU" sz="4000" dirty="0" smtClean="0"/>
              <a:t>Nagybörzsönyi</a:t>
            </a:r>
            <a:r>
              <a:rPr lang="hu-HU" sz="4000" b="1" dirty="0" smtClean="0"/>
              <a:t> </a:t>
            </a:r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településképi arculati kézikönyv</a:t>
            </a:r>
            <a:r>
              <a:rPr lang="hu-HU" sz="4000" b="1" i="1" dirty="0" smtClean="0"/>
              <a:t> </a:t>
            </a:r>
            <a:r>
              <a:rPr lang="hu-HU" sz="4000" dirty="0" smtClean="0"/>
              <a:t>és</a:t>
            </a:r>
            <a:r>
              <a:rPr lang="hu-HU" sz="4000" b="1" dirty="0" smtClean="0"/>
              <a:t> </a:t>
            </a:r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településképi rendelet 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lcím 2"/>
          <p:cNvSpPr>
            <a:spLocks noGrp="1"/>
          </p:cNvSpPr>
          <p:nvPr>
            <p:ph type="subTitle" idx="1"/>
          </p:nvPr>
        </p:nvSpPr>
        <p:spPr>
          <a:xfrm>
            <a:off x="2648243" y="707200"/>
            <a:ext cx="6858000" cy="421188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2. Lakossági fórum a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2802790" y="3215187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d</a:t>
            </a:r>
            <a:r>
              <a:rPr lang="hu-HU" dirty="0" smtClean="0"/>
              <a:t>okumentum tervezetek tartalmáról</a:t>
            </a:r>
          </a:p>
          <a:p>
            <a:endParaRPr lang="hu-HU" dirty="0"/>
          </a:p>
          <a:p>
            <a:r>
              <a:rPr lang="hu-HU" dirty="0" smtClean="0"/>
              <a:t>Véleményezési szakasz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81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91941" y="1312312"/>
            <a:ext cx="6365533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900" dirty="0"/>
              <a:t/>
            </a:r>
            <a:br>
              <a:rPr lang="hu-HU" sz="1900" dirty="0"/>
            </a:br>
            <a:r>
              <a:rPr lang="hu-HU" sz="1900" b="1" dirty="0"/>
              <a:t>KERTI ÉPÍTMÉNYEK, </a:t>
            </a:r>
            <a:r>
              <a:rPr lang="hu-HU" sz="1900" b="1" dirty="0" smtClean="0"/>
              <a:t>MŰTÁRGYAK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Gépjármű tároló bejárata </a:t>
            </a:r>
            <a:r>
              <a:rPr lang="hu-HU" sz="1900" dirty="0"/>
              <a:t>a lakóépületek utcai homlokzatán nem létesíthető. A tároló kialakítása 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hátsókert irányában különálló kerti építményként</a:t>
            </a:r>
            <a:r>
              <a:rPr lang="hu-HU" sz="1900" dirty="0"/>
              <a:t> javasolt.</a:t>
            </a:r>
          </a:p>
          <a:p>
            <a:endParaRPr lang="hu-HU" sz="1900" dirty="0"/>
          </a:p>
          <a:p>
            <a:r>
              <a:rPr lang="hu-HU" sz="1900" b="1" dirty="0"/>
              <a:t>KERÍTÉSEK, </a:t>
            </a:r>
            <a:r>
              <a:rPr lang="hu-HU" sz="1900" b="1" dirty="0" smtClean="0"/>
              <a:t>TÉRFALAK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közterülettel érintkező telekhatáron csak minimum 50%-ban áttört léckerítés </a:t>
            </a:r>
            <a:r>
              <a:rPr lang="hu-HU" sz="1900" dirty="0"/>
              <a:t>használata javasolt. Igény szerint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terméskő, esetleg beton lábazat </a:t>
            </a:r>
            <a:r>
              <a:rPr lang="hu-HU" sz="1900" dirty="0"/>
              <a:t>kialakítható</a:t>
            </a:r>
            <a:r>
              <a:rPr lang="hu-HU" sz="19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Az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oldal- és hátsókertek felőli telekhatáron is áttört </a:t>
            </a:r>
            <a:r>
              <a:rPr lang="hu-HU" sz="1900" dirty="0"/>
              <a:t>kerítések kialakítására kell törekedni. Itt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drótfonatos </a:t>
            </a:r>
            <a:r>
              <a:rPr lang="hu-HU" sz="1900" dirty="0"/>
              <a:t>kerítés is </a:t>
            </a:r>
            <a:r>
              <a:rPr lang="hu-HU" sz="1900" dirty="0" smtClean="0"/>
              <a:t>telepíthető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magán– és közterek vizuális elválasztására </a:t>
            </a:r>
            <a:r>
              <a:rPr lang="hu-HU" sz="1900" dirty="0"/>
              <a:t>a tömör kerítések létrehozása helyett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sövénynövények telepítése is </a:t>
            </a:r>
            <a:r>
              <a:rPr lang="hu-HU" sz="1900" dirty="0"/>
              <a:t>megoldást nyújthat. Azonban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kerülendő</a:t>
            </a:r>
            <a:r>
              <a:rPr lang="hu-HU" sz="1900" dirty="0"/>
              <a:t> az épületek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homlokzatát is teljesen eltakaró </a:t>
            </a:r>
            <a:r>
              <a:rPr lang="hu-HU" sz="1900" dirty="0"/>
              <a:t>növények telepítése.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900" dirty="0"/>
          </a:p>
          <a:p>
            <a:r>
              <a:rPr lang="hu-HU" sz="1900" dirty="0"/>
              <a:t/>
            </a:r>
            <a:br>
              <a:rPr lang="hu-HU" sz="1900" dirty="0"/>
            </a:br>
            <a:endParaRPr lang="hu-HU" sz="1900" dirty="0"/>
          </a:p>
        </p:txBody>
      </p:sp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5" name="Ötszög 4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07983" y="799937"/>
            <a:ext cx="2091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b="1" dirty="0" smtClean="0">
                <a:solidFill>
                  <a:schemeClr val="bg1"/>
                </a:solidFill>
              </a:rPr>
              <a:t>Általános ajánlások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3074" name="Picture 2" descr="https://lh4.googleusercontent.com/lMJE4eNhEe2H7B2Bds6lu5iq79LFgsBlp-N0H_KPTn_RhWbyfnUSDEPf0RPzyZ3mOIGSR5CROamtOey8yZrh-peoAEkerUuxbeN7bOFMYSlBG8yAniGhmQKyJ3qgkFv7sKUGzkpEZisfHgKf0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17561"/>
            <a:ext cx="2448092" cy="16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6.googleusercontent.com/4zAB2FgO8UUwyEf8zr-AkDcbjD6KpVFagaGzVe1UbUqZ2JBaOhHtRI7OXSG0NnviYzmMwOR04LS6m08FdUl-Yd9o8GrJzk-bXTNwwgc8OOfGVoNTL31JeejnjoD_0k3X_32PSfUcCXHVxDvr2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95" y="4817561"/>
            <a:ext cx="2448092" cy="16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5" b="15899"/>
          <a:stretch/>
        </p:blipFill>
        <p:spPr>
          <a:xfrm>
            <a:off x="7918091" y="3481138"/>
            <a:ext cx="3183405" cy="12192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74" y="2335457"/>
            <a:ext cx="4352372" cy="108707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972" y="1369922"/>
            <a:ext cx="4294115" cy="107251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57" y="351019"/>
            <a:ext cx="4391111" cy="109674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5" t="37124" r="-2292" b="31958"/>
          <a:stretch/>
        </p:blipFill>
        <p:spPr>
          <a:xfrm>
            <a:off x="10951589" y="1629963"/>
            <a:ext cx="705493" cy="70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2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7983" y="1049338"/>
            <a:ext cx="8797917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500" dirty="0"/>
              <a:t/>
            </a:r>
            <a:br>
              <a:rPr lang="hu-HU" sz="1500" dirty="0"/>
            </a:br>
            <a:r>
              <a:rPr lang="hu-HU" sz="1500" b="1" dirty="0"/>
              <a:t>Telekstruktúra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500" dirty="0"/>
              <a:t>Védett és védelemre javasolt épületek esetében a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kialakult telekstruktúrát kell követni</a:t>
            </a:r>
            <a:r>
              <a:rPr lang="hu-HU" sz="1500" dirty="0"/>
              <a:t>, a történetileg kialakult arányokhoz illeszkedően lehet telekalakítást végezni</a:t>
            </a:r>
            <a:r>
              <a:rPr lang="hu-HU" sz="15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500" dirty="0"/>
          </a:p>
          <a:p>
            <a:r>
              <a:rPr lang="hu-HU" sz="1500" b="1" dirty="0"/>
              <a:t>Beépítési mód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Műemlék és helyi jelentőségű épületek beépítési módját kialakultnak kell tekinteni</a:t>
            </a:r>
            <a:r>
              <a:rPr lang="hu-HU" sz="1500" dirty="0"/>
              <a:t>. A helyi védett, illetve a védelemre javasolt épületek a történetileg kialakult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fésűs, oldalhatáron álló, utcavonalas beépítést kövessék</a:t>
            </a:r>
            <a:r>
              <a:rPr lang="hu-HU" sz="15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500" dirty="0"/>
          </a:p>
          <a:p>
            <a:r>
              <a:rPr lang="hu-HU" sz="1500" b="1" dirty="0"/>
              <a:t>Szintszám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dirty="0"/>
              <a:t>Védett épületeknél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nem engedhető meg szint ráépítés</a:t>
            </a:r>
            <a:r>
              <a:rPr lang="hu-HU" sz="1500" dirty="0"/>
              <a:t>, javasolt az épülettömegek változatlan megtartása. </a:t>
            </a:r>
            <a:endParaRPr lang="hu-HU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dirty="0" smtClean="0"/>
              <a:t>A </a:t>
            </a:r>
            <a:r>
              <a:rPr lang="hu-HU" sz="1500" dirty="0"/>
              <a:t>meglévő,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kialakult épületmagasság és szintszám (F) tartandó</a:t>
            </a:r>
            <a:r>
              <a:rPr lang="hu-HU" sz="1500" dirty="0"/>
              <a:t>. Helyi védett épület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környezetében </a:t>
            </a:r>
            <a:r>
              <a:rPr lang="hu-HU" sz="1500" dirty="0"/>
              <a:t>(telektömb) a megengedett magasság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nem haladhatja meg a védett épület legmagasabb pontját</a:t>
            </a:r>
            <a:r>
              <a:rPr lang="hu-HU" sz="15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500" dirty="0"/>
          </a:p>
          <a:p>
            <a:r>
              <a:rPr lang="hu-HU" sz="1500" b="1" dirty="0"/>
              <a:t>Legnagyobb szélességi és hosszanti méretek, arányok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dirty="0"/>
              <a:t>Törekedni kell a történeti, hagyományos arányok megtartására,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hozzáépítés, bővítés csak az eredeti karakter érvényesülése </a:t>
            </a:r>
            <a:r>
              <a:rPr lang="hu-HU" sz="1500" dirty="0"/>
              <a:t>és az utcaképbe való illeszkedés mellett megengedett</a:t>
            </a:r>
            <a:r>
              <a:rPr lang="hu-HU" sz="15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500" dirty="0"/>
          </a:p>
          <a:p>
            <a:r>
              <a:rPr lang="hu-HU" sz="1500" b="1" dirty="0"/>
              <a:t>Tetőzet kialakítása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dirty="0"/>
              <a:t>A helyi védett épületek tetőkialakításánál törekedni kell az eredeti, a történetileg kialakult hagyományokat követő állapot megőrzésére. A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tető hajlásszöge</a:t>
            </a:r>
            <a:r>
              <a:rPr lang="hu-HU" sz="1500" dirty="0"/>
              <a:t> a településképhez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illeszkedő 40-45° lehet</a:t>
            </a:r>
            <a:r>
              <a:rPr lang="hu-HU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dirty="0"/>
              <a:t>A </a:t>
            </a:r>
            <a:r>
              <a:rPr lang="hu-HU" sz="1500" b="1" dirty="0">
                <a:solidFill>
                  <a:schemeClr val="accent4">
                    <a:lumMod val="75000"/>
                  </a:schemeClr>
                </a:solidFill>
              </a:rPr>
              <a:t>tetőfelépítmények egyszerűek, hagyományosak</a:t>
            </a:r>
            <a:r>
              <a:rPr lang="hu-HU" sz="1500" dirty="0"/>
              <a:t>, ettől eltérni nem lehet, a tetők átalakítására nincs lehetőség. A korábbi átalakítások helyreállítandók az eredeti állapotnak megfelelően.</a:t>
            </a:r>
          </a:p>
          <a:p>
            <a:endParaRPr lang="hu-HU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500" dirty="0"/>
          </a:p>
          <a:p>
            <a:endParaRPr lang="hu-HU" sz="1500" dirty="0"/>
          </a:p>
          <a:p>
            <a:r>
              <a:rPr lang="hu-HU" sz="1500" dirty="0"/>
              <a:t/>
            </a:r>
            <a:br>
              <a:rPr lang="hu-HU" sz="1500" dirty="0"/>
            </a:br>
            <a:endParaRPr lang="hu-HU" sz="1500" dirty="0"/>
          </a:p>
          <a:p>
            <a:r>
              <a:rPr lang="hu-HU" sz="1500" dirty="0"/>
              <a:t/>
            </a:r>
            <a:br>
              <a:rPr lang="hu-HU" sz="1500" dirty="0"/>
            </a:br>
            <a:endParaRPr lang="hu-HU" sz="1500" dirty="0"/>
          </a:p>
          <a:p>
            <a:r>
              <a:rPr lang="hu-HU" sz="1500" dirty="0"/>
              <a:t/>
            </a:r>
            <a:br>
              <a:rPr lang="hu-HU" sz="1500" dirty="0"/>
            </a:br>
            <a:endParaRPr lang="hu-HU" sz="15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500" dirty="0"/>
          </a:p>
          <a:p>
            <a:endParaRPr lang="hu-HU" sz="1500" dirty="0"/>
          </a:p>
          <a:p>
            <a:r>
              <a:rPr lang="hu-HU" sz="1500" dirty="0"/>
              <a:t/>
            </a:r>
            <a:br>
              <a:rPr lang="hu-HU" sz="1500" dirty="0"/>
            </a:br>
            <a:endParaRPr lang="hu-HU" sz="1500" dirty="0" smtClean="0"/>
          </a:p>
          <a:p>
            <a:endParaRPr lang="hu-HU" sz="15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5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500" dirty="0"/>
          </a:p>
          <a:p>
            <a:r>
              <a:rPr lang="hu-HU" sz="1500" dirty="0"/>
              <a:t/>
            </a:r>
            <a:br>
              <a:rPr lang="hu-HU" sz="1500" dirty="0"/>
            </a:br>
            <a:endParaRPr lang="hu-HU" sz="1500" dirty="0"/>
          </a:p>
        </p:txBody>
      </p:sp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5" name="Ötszög 4"/>
          <p:cNvSpPr/>
          <p:nvPr/>
        </p:nvSpPr>
        <p:spPr>
          <a:xfrm>
            <a:off x="0" y="776965"/>
            <a:ext cx="6882064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642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b="1" dirty="0">
                <a:solidFill>
                  <a:schemeClr val="bg1"/>
                </a:solidFill>
              </a:rPr>
              <a:t>Védett</a:t>
            </a:r>
            <a:r>
              <a:rPr lang="hu-HU" dirty="0">
                <a:solidFill>
                  <a:schemeClr val="bg1"/>
                </a:solidFill>
              </a:rPr>
              <a:t> és egyedi védelemre méltó </a:t>
            </a:r>
            <a:r>
              <a:rPr lang="hu-HU" dirty="0" smtClean="0">
                <a:solidFill>
                  <a:schemeClr val="bg1"/>
                </a:solidFill>
              </a:rPr>
              <a:t>épületekre vonatkozó </a:t>
            </a:r>
            <a:r>
              <a:rPr lang="hu-HU" b="1" dirty="0" smtClean="0">
                <a:solidFill>
                  <a:schemeClr val="bg1"/>
                </a:solidFill>
              </a:rPr>
              <a:t>ajánlások</a:t>
            </a:r>
            <a:endParaRPr lang="hu-HU" dirty="0"/>
          </a:p>
        </p:txBody>
      </p:sp>
      <p:pic>
        <p:nvPicPr>
          <p:cNvPr id="7170" name="Picture 2" descr="G:\Nagyböri\LTK ábrák\falusias_beepites_001_ok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555097"/>
            <a:ext cx="2612858" cy="14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lh5.googleusercontent.com/HEWEs68fT10A-fIXvs2RJ140LKHzEF4buzskE0wiof2pEuc2JSLMpstputfmw7SZg3Y2ocUAjUsjheecbVQtctQRqxWPk7EQmdRodvMgGq9vszNfXHRcZyHHAuvJbItpdcHuCO07snjTf6AUF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61" y="3324568"/>
            <a:ext cx="3028950" cy="161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6.googleusercontent.com/mcQi7LXpThJ75YzWN65Ovg1Nj5YdME_YSHjo_ZYeUT_n9NFIUqI4cht5hl2bEnzyzJgtfUHGFaUDNAVF2s5IwQVx3BEouqY1GQwGKvoirBUAL0neWQ0hZsKXg_-ypiH8DUcDS_OSbfAitUjy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77"/>
          <a:stretch/>
        </p:blipFill>
        <p:spPr bwMode="auto">
          <a:xfrm>
            <a:off x="8907379" y="2514257"/>
            <a:ext cx="3009900" cy="128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alusias_beepites_001_x3_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483" y="1816517"/>
            <a:ext cx="2581275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lh4.googleusercontent.com/ryLaL_X5G46ChVLZZMoyT6pBdh3gFtP-lFYbFb1J-EUXX5_S69Z54J03hz4vWCMJkFTqnwZ6NygvHhKVbeBPvS5-k2I1sdJ11eEXZ1yr1g3mEtKqobkWSMUcU45fqhMvG2WB2-4EgjttyOcHnw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9" b="19082"/>
          <a:stretch/>
        </p:blipFill>
        <p:spPr bwMode="auto">
          <a:xfrm>
            <a:off x="8993104" y="4612290"/>
            <a:ext cx="2838450" cy="107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lh5.googleusercontent.com/5m9Apg-9HEZTFr8HO2-WBPEiFiuGpKWoLUvKcPqSE34gYTXWYwuuaKypvS2L8e9_brCIBen5zzXUeOgsNdL_AfcVbHOcXsRxo3AyG7oTBzx0sowsRB9xjV2MyrKRXevl3zFFsYg36LNv8HMw2w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10953"/>
          <a:stretch/>
        </p:blipFill>
        <p:spPr bwMode="auto">
          <a:xfrm>
            <a:off x="8957761" y="5690937"/>
            <a:ext cx="2867025" cy="110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58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00" y="5816970"/>
            <a:ext cx="3697307" cy="92345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91941" y="1312312"/>
            <a:ext cx="7842409" cy="1181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 smtClean="0"/>
              <a:t>Homlokzati </a:t>
            </a:r>
            <a:r>
              <a:rPr lang="hu-HU" sz="1600" b="1" dirty="0"/>
              <a:t>architektúra és tagolás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Felújítás vagy helyreállítás </a:t>
            </a:r>
            <a:r>
              <a:rPr lang="hu-HU" sz="1600" dirty="0"/>
              <a:t>esetén a védett épületek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homlokzati kiosztása, nyílászárói, illetve a homlokzati díszek </a:t>
            </a:r>
            <a:r>
              <a:rPr lang="hu-HU" sz="1600" dirty="0"/>
              <a:t>megtartandók, az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eredetinek megfelelő állapotban </a:t>
            </a:r>
            <a:r>
              <a:rPr lang="hu-HU" sz="1600" dirty="0"/>
              <a:t>megőrzendők, illetve helyreállítandók. Kiemelt karakterjegy a lakóházak főhomlokzatán elhelyezett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halottas ajtó</a:t>
            </a:r>
            <a:r>
              <a:rPr lang="hu-HU" sz="1600" dirty="0"/>
              <a:t>, amely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megtartandó</a:t>
            </a:r>
            <a:r>
              <a:rPr lang="hu-HU" sz="1600" dirty="0"/>
              <a:t> mint fontos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hagyományőrző elem</a:t>
            </a:r>
            <a:r>
              <a:rPr lang="hu-HU" sz="1600" dirty="0"/>
              <a:t>. A korábbi, az eredetitől eltérő felújítás után a hagyományos karakter helyreállítandó.</a:t>
            </a:r>
          </a:p>
          <a:p>
            <a:endParaRPr lang="hu-HU" sz="1600" dirty="0" smtClean="0"/>
          </a:p>
          <a:p>
            <a:r>
              <a:rPr lang="hu-HU" sz="1600" b="1" dirty="0"/>
              <a:t>Anyaghasználat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védett, illetve védelemre javasolt épületek felújítása az eredeti állapot megtartása mellett történjen. Javasolt a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hagyományos, eredeti anyagok (kő, fa, cserép), valamint a halvány, pasztell földszínek</a:t>
            </a:r>
            <a:r>
              <a:rPr lang="hu-HU" sz="1600" dirty="0"/>
              <a:t> használata</a:t>
            </a:r>
            <a:r>
              <a:rPr lang="hu-H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Helyi védett épületen, illetve utcaképi védelem alatt álló terület épületein</a:t>
            </a:r>
            <a:r>
              <a:rPr lang="hu-HU" sz="1600" dirty="0"/>
              <a:t>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klímaberendezés,</a:t>
            </a:r>
            <a:r>
              <a:rPr lang="hu-HU" sz="1600" dirty="0"/>
              <a:t> szellőző, szerelt égéstermék-elvezető, antenna, antennatartó szerkezet, szabadon szerelt vezeték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nem helyezhető el a közterületről látható </a:t>
            </a:r>
            <a:r>
              <a:rPr lang="hu-HU" sz="1600" dirty="0"/>
              <a:t>felületen.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Tájékoztató,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cég- és címtábla</a:t>
            </a:r>
            <a:r>
              <a:rPr lang="hu-HU" sz="1600" dirty="0"/>
              <a:t>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csak az eredeti karakter érvényesülése mellett </a:t>
            </a:r>
            <a:r>
              <a:rPr lang="hu-HU" sz="1600" dirty="0"/>
              <a:t>helyezhető el az épületeken</a:t>
            </a:r>
            <a:r>
              <a:rPr lang="hu-H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/>
          </a:p>
          <a:p>
            <a:r>
              <a:rPr lang="hu-HU" sz="1600" b="1" dirty="0"/>
              <a:t>Kerítéskialakítás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védett épületek kerítései alkalmazkodjanak a környező meglévő </a:t>
            </a:r>
            <a:r>
              <a:rPr lang="hu-HU" sz="1600" dirty="0"/>
              <a:t>állapothoz, illetve a hagyományos kialakításhoz. Javasolt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egyszerű léc- vagy pálcás kerítés </a:t>
            </a:r>
            <a:r>
              <a:rPr lang="hu-HU" sz="1600" dirty="0"/>
              <a:t>alkalmazása, legfeljebb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1/3-2/3 arányú alacsony lábazattal</a:t>
            </a:r>
            <a:r>
              <a:rPr lang="hu-HU" sz="1600" dirty="0"/>
              <a:t>.</a:t>
            </a:r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/>
          </a:p>
          <a:p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 smtClean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600" dirty="0"/>
          </a:p>
          <a:p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 smtClean="0"/>
          </a:p>
          <a:p>
            <a:endParaRPr lang="hu-HU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</p:txBody>
      </p:sp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5" name="Ötszög 4"/>
          <p:cNvSpPr/>
          <p:nvPr/>
        </p:nvSpPr>
        <p:spPr>
          <a:xfrm>
            <a:off x="-1" y="776965"/>
            <a:ext cx="6894095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07983" y="799937"/>
            <a:ext cx="642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b="1" dirty="0">
                <a:solidFill>
                  <a:schemeClr val="bg1"/>
                </a:solidFill>
              </a:rPr>
              <a:t>Védett</a:t>
            </a:r>
            <a:r>
              <a:rPr lang="hu-HU" dirty="0">
                <a:solidFill>
                  <a:schemeClr val="bg1"/>
                </a:solidFill>
              </a:rPr>
              <a:t> és egyedi védelemre méltó </a:t>
            </a:r>
            <a:r>
              <a:rPr lang="hu-HU" dirty="0" smtClean="0">
                <a:solidFill>
                  <a:schemeClr val="bg1"/>
                </a:solidFill>
              </a:rPr>
              <a:t>épületekre vonatkozó </a:t>
            </a:r>
            <a:r>
              <a:rPr lang="hu-HU" b="1" dirty="0" smtClean="0">
                <a:solidFill>
                  <a:schemeClr val="bg1"/>
                </a:solidFill>
              </a:rPr>
              <a:t>ajánlások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5" t="37124" r="-2292" b="31958"/>
          <a:stretch/>
        </p:blipFill>
        <p:spPr>
          <a:xfrm>
            <a:off x="11165873" y="5959608"/>
            <a:ext cx="705493" cy="70549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257" y="5017091"/>
            <a:ext cx="3773620" cy="942517"/>
          </a:xfrm>
          <a:prstGeom prst="rect">
            <a:avLst/>
          </a:prstGeom>
        </p:spPr>
      </p:pic>
      <p:pic>
        <p:nvPicPr>
          <p:cNvPr id="8194" name="Picture 2" descr="G:\Nagyböri\LTK ábrák\falusias_beepites_001_ok1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57" y="931938"/>
            <a:ext cx="3633726" cy="195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3.googleusercontent.com/Y973HUKeTBDBUcvbE8nOO0pa5Bvhbewzi6ypS3bukv8qFrgUVXEnkW6ZQ0pAJKpq1uK7DN9IcJxUQmYSmh3NAIx9X4ASBLkmX6273reBav9z7UTm-ALh_zP6_K4CyxLfPPwlA0U6QVBWdUAuu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515" y="2683695"/>
            <a:ext cx="2183627" cy="221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911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46033" y="1364794"/>
            <a:ext cx="707291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Tetőfelépítmények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Tetőteres beépítésnél,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1 vagy legfeljebb 2 tetőablak</a:t>
            </a:r>
            <a:r>
              <a:rPr lang="hu-HU" dirty="0"/>
              <a:t>, az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udvari homlokzaton, a hagyományos szénabedobó </a:t>
            </a:r>
            <a:r>
              <a:rPr lang="hu-HU" dirty="0"/>
              <a:t>mintájára alakítható ki, 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tető síkjába</a:t>
            </a:r>
            <a:r>
              <a:rPr lang="hu-HU" b="1" dirty="0"/>
              <a:t> </a:t>
            </a:r>
            <a:r>
              <a:rPr lang="hu-HU" dirty="0"/>
              <a:t>illesztett ablak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nem </a:t>
            </a:r>
            <a:r>
              <a:rPr lang="hu-HU" dirty="0"/>
              <a:t>javasolt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/>
              <a:t>Homlokzat kialakítása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homlokzat kialakításánál figyelembe kell venni 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hagyományos épületek tagolását</a:t>
            </a:r>
            <a:r>
              <a:rPr lang="hu-HU" dirty="0"/>
              <a:t>, melynek jelentős elemét képzi 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koporsó ajtó</a:t>
            </a:r>
            <a:r>
              <a:rPr lang="hu-HU" dirty="0"/>
              <a:t>, illetve az oromfalas végződésű házaknál az épület tengelyébe helyezett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1 db padlásbevilágító</a:t>
            </a:r>
            <a:r>
              <a:rPr lang="hu-HU" dirty="0"/>
              <a:t>. Az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utcai homlokzaton egyéb</a:t>
            </a:r>
            <a:r>
              <a:rPr lang="hu-HU" dirty="0"/>
              <a:t> ajtónyílás, erkély, loggia kialakítása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nem javasolt</a:t>
            </a:r>
            <a:r>
              <a:rPr lang="hu-HU" dirty="0"/>
              <a:t>, mert nem illeszkedik a helyi karakterbe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/>
              <a:t>Közterületek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településközpont közterületein </a:t>
            </a:r>
            <a:r>
              <a:rPr lang="hu-HU" dirty="0"/>
              <a:t>szükséges, hogy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legalább 2 forgalmi sávval és egyoldali zöldsávval </a:t>
            </a:r>
            <a:r>
              <a:rPr lang="hu-HU" dirty="0"/>
              <a:t>rendelkezzenek.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Gyalogos forgalomra </a:t>
            </a:r>
            <a:r>
              <a:rPr lang="hu-HU" dirty="0"/>
              <a:t>is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minimum az egyik oldalon </a:t>
            </a:r>
            <a:r>
              <a:rPr lang="hu-HU" dirty="0"/>
              <a:t>lehetőséget kell biztosítani, egységes fasor kialakítása ajánlott. Közterület átalakítás esetén nyílt árok alkalmazása kerülendő.</a:t>
            </a:r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7" name="Ötszög 6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3731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5.1. Történeti településközpont ajánlások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5123" name="Picture 3" descr="https://lh5.googleusercontent.com/5CUME0bO75aqXzVXoYSxw3OBFnrlcKnosn9Ja_h_vn0W3OWzOZe_FXwSDiEtBF2ff8y_AswZdfVWCdbvCYLClbWOEfvuwaFx75HlJnIKp6__O2xaybYewYobPVKsDE4_iEQfuiaUA2RpDlZex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23" y="2667657"/>
            <a:ext cx="4234554" cy="228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23" y="4710268"/>
            <a:ext cx="3749842" cy="202139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97" y="733606"/>
            <a:ext cx="3547718" cy="19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2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582448" y="344109"/>
            <a:ext cx="7433089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Beépítés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</a:t>
            </a:r>
            <a:r>
              <a:rPr lang="hu-HU" sz="1600" dirty="0" smtClean="0"/>
              <a:t>telkek méreteinek </a:t>
            </a:r>
            <a:r>
              <a:rPr lang="hu-HU" sz="1600" dirty="0"/>
              <a:t>kialakítása során </a:t>
            </a:r>
            <a:r>
              <a:rPr lang="hu-HU" sz="1600" dirty="0" smtClean="0"/>
              <a:t>javasolt megtartani </a:t>
            </a:r>
            <a:r>
              <a:rPr lang="hu-HU" sz="1600" dirty="0"/>
              <a:t>a szűk szélességet, </a:t>
            </a:r>
            <a:r>
              <a:rPr lang="hu-HU" sz="1600" dirty="0" smtClean="0"/>
              <a:t>kisebb oldalkert kialakításával.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 smtClean="0"/>
          </a:p>
          <a:p>
            <a:r>
              <a:rPr lang="hu-HU" sz="1600" b="1" dirty="0" smtClean="0"/>
              <a:t>Homlokzati architektúra és tagolás</a:t>
            </a:r>
            <a:endParaRPr lang="hu-H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Ajánlott a településrészre jellemző homlokzatképzéshez, és anyaghasználathoz alkalmazkodni átépítés, felújítás vagy új lakóház építése során.</a:t>
            </a:r>
          </a:p>
          <a:p>
            <a:endParaRPr lang="hu-HU" sz="1600" dirty="0" smtClean="0"/>
          </a:p>
          <a:p>
            <a:r>
              <a:rPr lang="hu-HU" sz="1600" b="1" dirty="0" smtClean="0"/>
              <a:t>Tornácok, ajtók</a:t>
            </a:r>
            <a:r>
              <a:rPr lang="hu-HU" sz="1600" b="1" dirty="0"/>
              <a:t>, ablakok</a:t>
            </a:r>
          </a:p>
          <a:p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Javasolt a meglévő tornácok megőrzése illetve korszerűsítése, és az idők folyamán valamely formában beépített tornácok formavilágának visszaállítása </a:t>
            </a:r>
            <a:r>
              <a:rPr lang="hu-HU" sz="1600" dirty="0" smtClean="0"/>
              <a:t>kortárs </a:t>
            </a:r>
            <a:r>
              <a:rPr lang="hu-HU" sz="1600" dirty="0"/>
              <a:t>nyelven </a:t>
            </a:r>
            <a:r>
              <a:rPr lang="hu-HU" sz="1600" dirty="0" smtClean="0"/>
              <a:t>megfogalmazva</a:t>
            </a: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Ajánlott </a:t>
            </a:r>
            <a:r>
              <a:rPr lang="hu-HU" sz="1600" dirty="0"/>
              <a:t>az ajtók és ablakok tervezése, felújítása és kicserélése esetén figyelembe venni a környező lakóterületeken </a:t>
            </a:r>
            <a:r>
              <a:rPr lang="hu-HU" sz="1600" dirty="0" smtClean="0"/>
              <a:t>megjelenő </a:t>
            </a:r>
            <a:r>
              <a:rPr lang="hu-HU" sz="1600" u="sng" dirty="0"/>
              <a:t>hagyományos homlokzati képet</a:t>
            </a:r>
            <a:r>
              <a:rPr lang="hu-H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u="sng" dirty="0"/>
              <a:t>Anyaghasználatban</a:t>
            </a:r>
            <a:r>
              <a:rPr lang="hu-HU" sz="1600" dirty="0"/>
              <a:t> ajánlott fából készíteni a nyílászárókat, és minimum </a:t>
            </a:r>
            <a:r>
              <a:rPr lang="hu-HU" sz="1600" dirty="0" err="1"/>
              <a:t>kétosztatú</a:t>
            </a:r>
            <a:r>
              <a:rPr lang="hu-HU" sz="1600" dirty="0"/>
              <a:t> ablakok alkalmazása javasolt. 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nyílászárók </a:t>
            </a:r>
            <a:r>
              <a:rPr lang="hu-HU" sz="1600" u="sng" dirty="0"/>
              <a:t>színvilága</a:t>
            </a:r>
            <a:r>
              <a:rPr lang="hu-HU" sz="1600" dirty="0"/>
              <a:t> harmonizáltan a homlokzathoz, hagyományos színeket alkalmazva javasolt kialakítani</a:t>
            </a:r>
            <a:r>
              <a:rPr lang="hu-H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/>
          </a:p>
          <a:p>
            <a:r>
              <a:rPr lang="hu-HU" sz="1600" b="1" dirty="0" smtClean="0"/>
              <a:t>Közterületek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Javasolt a Kossuth utca és </a:t>
            </a:r>
            <a:r>
              <a:rPr lang="hu-HU" sz="1600" dirty="0" smtClean="0"/>
              <a:t>Rákóczi </a:t>
            </a:r>
            <a:r>
              <a:rPr lang="hu-HU" sz="1600" dirty="0"/>
              <a:t>utca közt a patak mentén fekvő zöldfelületek kihasználtságának növelése, fejlesztése közterületi elemekkel, padokkal és az átvezető hidak és zöldfelületek esztétikai értékének növelése akár honos patak menti növények alkalmazásával</a:t>
            </a:r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r>
              <a:rPr lang="hu-HU" sz="1600" dirty="0"/>
              <a:t> </a:t>
            </a:r>
            <a:br>
              <a:rPr lang="hu-HU" sz="1600" dirty="0"/>
            </a:br>
            <a:endParaRPr lang="hu-HU" sz="1600" dirty="0"/>
          </a:p>
        </p:txBody>
      </p:sp>
      <p:sp>
        <p:nvSpPr>
          <p:cNvPr id="7" name="Ötszög 6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3200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5.2. Történeti lakóterület ajánlások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6146" name="Picture 2" descr="D:\Hajni\Desktop\magán\Egyetem msc\4. félév\TAK-börzsöny\kepek\IMG_7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1" y="4394466"/>
            <a:ext cx="140017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Hajni\Desktop\magán\Egyetem msc\4. félév\TAK-börzsöny\kepek\IMG_7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8" y="4394466"/>
            <a:ext cx="140017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Hajni\Desktop\magán\Egyetem msc\4. félév\TAK-börzsöny\kepek\IMG_84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t="8220" r="403" b="8500"/>
          <a:stretch/>
        </p:blipFill>
        <p:spPr bwMode="auto">
          <a:xfrm>
            <a:off x="747785" y="2977116"/>
            <a:ext cx="1398730" cy="117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Hajni\Desktop\magán\Egyetem msc\4. félév\TAK-börzsöny\kepek\IMG_843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5" t="41661" r="45801" b="37594"/>
          <a:stretch/>
        </p:blipFill>
        <p:spPr bwMode="auto">
          <a:xfrm>
            <a:off x="2269958" y="3005228"/>
            <a:ext cx="1419018" cy="1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70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07983" y="1473259"/>
            <a:ext cx="8282564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b="1" dirty="0"/>
              <a:t>Magasság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/>
              <a:t>Az újonnan épített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házak a környezet léptékét kövessék</a:t>
            </a:r>
            <a:r>
              <a:rPr lang="hu-HU" sz="1700" dirty="0"/>
              <a:t>,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egy szint </a:t>
            </a:r>
            <a:r>
              <a:rPr lang="hu-HU" sz="1700" dirty="0"/>
              <a:t>magasak </a:t>
            </a:r>
            <a:r>
              <a:rPr lang="hu-HU" sz="1700" dirty="0" smtClean="0"/>
              <a:t>legyenek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700" dirty="0"/>
          </a:p>
          <a:p>
            <a:r>
              <a:rPr lang="hu-HU" sz="1700" b="1" dirty="0" smtClean="0"/>
              <a:t>Telepítés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/>
              <a:t>A pincesoron az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épületek halmazosan, a terepszintet követve </a:t>
            </a:r>
            <a:r>
              <a:rPr lang="hu-HU" sz="1700" dirty="0"/>
              <a:t>helyezzük el. Törekedjünk a kiemelt föld mennyiségének csökkentésére!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A földmunka csökkentése </a:t>
            </a:r>
            <a:r>
              <a:rPr lang="hu-HU" sz="1700" dirty="0"/>
              <a:t>érdekében bevett gyakorlat, ha a présházat a földbe süllyesztve telepítjük.</a:t>
            </a:r>
          </a:p>
          <a:p>
            <a:r>
              <a:rPr lang="hu-HU" sz="1700" dirty="0"/>
              <a:t/>
            </a:r>
            <a:br>
              <a:rPr lang="hu-HU" sz="1700" dirty="0"/>
            </a:br>
            <a:r>
              <a:rPr lang="hu-HU" sz="1700" b="1" dirty="0"/>
              <a:t>Tetőkialakítás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 smtClean="0"/>
              <a:t>A </a:t>
            </a:r>
            <a:r>
              <a:rPr lang="hu-HU" sz="1700" dirty="0"/>
              <a:t>pincesoron törekedjünk egységes,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35-45 fok közötti hajlásszögű tetők </a:t>
            </a:r>
            <a:r>
              <a:rPr lang="hu-HU" sz="1700" dirty="0"/>
              <a:t>kialakítására! A tető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oromfalas </a:t>
            </a:r>
            <a:r>
              <a:rPr lang="hu-HU" sz="1700" dirty="0"/>
              <a:t>kialakítással, a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domborzattal párhuzamos tetőgerinccel </a:t>
            </a:r>
            <a:r>
              <a:rPr lang="hu-HU" sz="1700" dirty="0"/>
              <a:t>épüljön. A tető geometriája egyszerű, letisztult legyen</a:t>
            </a:r>
            <a:r>
              <a:rPr lang="hu-HU" sz="1700" dirty="0" smtClean="0"/>
              <a:t>.</a:t>
            </a:r>
          </a:p>
          <a:p>
            <a:endParaRPr lang="hu-HU" sz="1700" dirty="0"/>
          </a:p>
          <a:p>
            <a:r>
              <a:rPr lang="hu-HU" sz="1700" b="1" dirty="0" smtClean="0"/>
              <a:t>Homlokzati architektúra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 smtClean="0"/>
              <a:t> A </a:t>
            </a:r>
            <a:r>
              <a:rPr lang="hu-HU" sz="1700" dirty="0"/>
              <a:t>homlokzat kialakításánál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kis nyílásokat </a:t>
            </a:r>
            <a:r>
              <a:rPr lang="hu-HU" sz="1700" dirty="0"/>
              <a:t>alakítsunk ki,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nagy falfelületeket </a:t>
            </a:r>
            <a:r>
              <a:rPr lang="hu-HU" sz="1700" dirty="0" smtClean="0"/>
              <a:t>meghagyva.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700" dirty="0"/>
          </a:p>
          <a:p>
            <a:r>
              <a:rPr lang="hu-HU" sz="1700" b="1" dirty="0"/>
              <a:t>Színek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/>
              <a:t>A pincesoron törekedjünk helyi mintákat követő színek használatára. Az épületek </a:t>
            </a:r>
            <a:r>
              <a:rPr lang="hu-HU" sz="1700" b="1" dirty="0">
                <a:solidFill>
                  <a:schemeClr val="accent4">
                    <a:lumMod val="75000"/>
                  </a:schemeClr>
                </a:solidFill>
              </a:rPr>
              <a:t>fehér vakolt falazatok</a:t>
            </a:r>
            <a:r>
              <a:rPr lang="hu-HU" sz="1700" dirty="0"/>
              <a:t>, vagy terméskő falazatot alkalmazzunk</a:t>
            </a:r>
            <a:r>
              <a:rPr lang="hu-HU" sz="1700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700" dirty="0"/>
          </a:p>
          <a:p>
            <a:r>
              <a:rPr lang="hu-HU" sz="1700" dirty="0"/>
              <a:t/>
            </a:r>
            <a:br>
              <a:rPr lang="hu-HU" sz="1700" dirty="0"/>
            </a:br>
            <a:endParaRPr lang="hu-HU" sz="1700" dirty="0"/>
          </a:p>
          <a:p>
            <a:r>
              <a:rPr lang="hu-HU" sz="1700" dirty="0"/>
              <a:t/>
            </a:r>
            <a:br>
              <a:rPr lang="hu-HU" sz="1700" dirty="0"/>
            </a:br>
            <a:r>
              <a:rPr lang="hu-HU" sz="1700" dirty="0"/>
              <a:t/>
            </a:r>
            <a:br>
              <a:rPr lang="hu-HU" sz="1700" dirty="0"/>
            </a:br>
            <a:endParaRPr lang="hu-HU" sz="1700" dirty="0"/>
          </a:p>
          <a:p>
            <a:r>
              <a:rPr lang="hu-HU" sz="1700" dirty="0"/>
              <a:t/>
            </a:r>
            <a:br>
              <a:rPr lang="hu-HU" sz="1700" dirty="0"/>
            </a:br>
            <a:endParaRPr lang="hu-HU" sz="1700" dirty="0"/>
          </a:p>
        </p:txBody>
      </p:sp>
      <p:sp>
        <p:nvSpPr>
          <p:cNvPr id="7" name="Ötszög 6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5.3. Pincesor ajánlások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8194" name="Picture 2" descr="http://tak.lechnerkozpont.hu/sites/default/files/styles/_bra_nagyn_z_k_p/public/falusias_magassag_001_ok.jpg?itok=tbl_vJN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530" y="733606"/>
            <a:ext cx="287655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ak.lechnerkozpont.hu/sites/default/files/styles/_bra_nagyn_z_k_p/public/_falusias_terepalakitas_001_ok1.jpg?itok=ctEyIvP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47" y="2160856"/>
            <a:ext cx="287655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tak.lechnerkozpont.hu/sites/default/files/styles/_bra_nagyn_z_k_p/public/_falusias_tetoforma_001_ok.jpg?itok=RMzgiv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530" y="3706889"/>
            <a:ext cx="287655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539" y="5131157"/>
            <a:ext cx="2662558" cy="143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20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50515" y="1287319"/>
            <a:ext cx="5874453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Kerítés</a:t>
            </a:r>
            <a:endParaRPr lang="hu-H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pincesor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házai közötti </a:t>
            </a:r>
            <a:r>
              <a:rPr lang="hu-HU" dirty="0"/>
              <a:t>helyet ahol lehet,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ne kerítsük le</a:t>
            </a:r>
            <a:r>
              <a:rPr lang="hu-HU" dirty="0"/>
              <a:t>.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Ha kerítést </a:t>
            </a:r>
            <a:r>
              <a:rPr lang="hu-HU" dirty="0"/>
              <a:t>építünk, akkor fából épített,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áttört</a:t>
            </a:r>
            <a:r>
              <a:rPr lang="hu-HU" dirty="0"/>
              <a:t> kerítéseket alkalmazzunk</a:t>
            </a:r>
            <a:r>
              <a:rPr lang="hu-HU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/>
              <a:t>Pincelejárók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pincéhez vezető lejárót a terepbe illesztve</a:t>
            </a:r>
            <a:r>
              <a:rPr lang="hu-HU" dirty="0"/>
              <a:t>, az épülettömegtől elkülönítve alakítsuk ki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/>
              <a:t>Kertek kialakítása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Ügyeljünk </a:t>
            </a:r>
            <a:r>
              <a:rPr lang="hu-HU" dirty="0" smtClean="0"/>
              <a:t>a </a:t>
            </a:r>
            <a:r>
              <a:rPr lang="hu-HU" b="1" dirty="0" smtClean="0">
                <a:solidFill>
                  <a:schemeClr val="accent4">
                    <a:lumMod val="75000"/>
                  </a:schemeClr>
                </a:solidFill>
              </a:rPr>
              <a:t>kertekben honos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 dísznövényfajok </a:t>
            </a:r>
            <a:r>
              <a:rPr lang="hu-HU" dirty="0"/>
              <a:t>telepítésére! A </a:t>
            </a:r>
            <a:r>
              <a:rPr lang="hu-HU" dirty="0" smtClean="0"/>
              <a:t>lugasra </a:t>
            </a:r>
            <a:r>
              <a:rPr lang="hu-HU" dirty="0"/>
              <a:t>felfuttatott szőlő a terasznak sajátos hangulatot, a vendégeknek nyáron kellemes árnyékot ad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/>
              <a:t>Közterületek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közterületeket igyekezzünk </a:t>
            </a:r>
            <a:r>
              <a:rPr lang="hu-HU" b="1" dirty="0" smtClean="0">
                <a:solidFill>
                  <a:schemeClr val="accent4">
                    <a:lumMod val="75000"/>
                  </a:schemeClr>
                </a:solidFill>
              </a:rPr>
              <a:t>természet közeli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állapotban </a:t>
            </a:r>
            <a:r>
              <a:rPr lang="hu-HU" dirty="0"/>
              <a:t>meghagyni. Törekedjünk a pincesor házai közötti területeket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átjárásának megőrzésére</a:t>
            </a:r>
            <a:r>
              <a:rPr lang="hu-HU" dirty="0"/>
              <a:t>! </a:t>
            </a:r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7" name="Ötszög 6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5.3. Pincesor ajánlások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74" y="2335457"/>
            <a:ext cx="4352372" cy="108707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972" y="1369922"/>
            <a:ext cx="4294115" cy="107251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57" y="351019"/>
            <a:ext cx="4391111" cy="109674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5" t="37124" r="-2292" b="31958"/>
          <a:stretch/>
        </p:blipFill>
        <p:spPr>
          <a:xfrm>
            <a:off x="10951589" y="1629963"/>
            <a:ext cx="705493" cy="70549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57" y="3330134"/>
            <a:ext cx="2712469" cy="145954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13" y="4719825"/>
            <a:ext cx="2747102" cy="18314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87" y="4719826"/>
            <a:ext cx="2747100" cy="18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0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7" name="Ötszög 6"/>
          <p:cNvSpPr/>
          <p:nvPr/>
        </p:nvSpPr>
        <p:spPr>
          <a:xfrm>
            <a:off x="-1" y="776965"/>
            <a:ext cx="5564698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490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5.4. Halmazos hegylábi lakóterületek ajánlások (4a, 4b)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307983" y="1469240"/>
            <a:ext cx="65309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Homlokzati architektúra és tagolás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Törekedni kell a településrészre jellemző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szimmetrikus homlokzatkialakításra</a:t>
            </a:r>
            <a:r>
              <a:rPr lang="hu-HU" dirty="0"/>
              <a:t>, ettől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eltérni</a:t>
            </a:r>
            <a:r>
              <a:rPr lang="hu-HU" dirty="0"/>
              <a:t> csupán 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tornác lezárását </a:t>
            </a:r>
            <a:r>
              <a:rPr lang="hu-HU" dirty="0"/>
              <a:t>adó ajtó- vagy ablaknyílás tekintetében lehet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 smtClean="0"/>
              <a:t>Tornácok, ajtók, ablakok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Meglévő tornácos épületeknél átépítés, bővítés, felújítás során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ajánlott a tornác megtartása</a:t>
            </a:r>
            <a:r>
              <a:rPr lang="hu-HU" dirty="0"/>
              <a:t>; a lábazat, a tagoltság, a tornácot lezáró halottas ajtó vagy ablak eredeti állapotában való megőrzése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Fa nyílászárók, illetve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minimum </a:t>
            </a:r>
            <a:r>
              <a:rPr lang="hu-HU" b="1" dirty="0" err="1">
                <a:solidFill>
                  <a:schemeClr val="accent4">
                    <a:lumMod val="75000"/>
                  </a:schemeClr>
                </a:solidFill>
              </a:rPr>
              <a:t>kétosztatú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 ablakok </a:t>
            </a:r>
            <a:r>
              <a:rPr lang="hu-HU" dirty="0"/>
              <a:t>alkalmazása javasolt a településrészre jellemzően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tornácos házak némelyikénél még megmaradt a főhomlokzati halottas ajtó, melynek megőrzése ajánlott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 smtClean="0"/>
              <a:t>Közterek, közparkok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településrész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köztereit ajánlott honos virágkiültetésekkel </a:t>
            </a:r>
            <a:r>
              <a:rPr lang="hu-HU" dirty="0"/>
              <a:t>gazdagítani, egynyári és évelő ágyások variálásával.</a:t>
            </a:r>
          </a:p>
          <a:p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  <a:p>
            <a:endParaRPr lang="hu-HU" dirty="0"/>
          </a:p>
        </p:txBody>
      </p:sp>
      <p:pic>
        <p:nvPicPr>
          <p:cNvPr id="10242" name="Picture 2" descr="https://lh4.googleusercontent.com/mX36FIhvuBZA6UxIZjVPoJ2xEJPsclILb9EMCEFlMFHPGj2PaZn0aSkYK-6E37uIjkufOog80JLfLWtnusDuEIxGAAJJH0JtUiNtaCmyAEN49lj_TrPjSJKsiouDU5Qo8QeGt2e7Ksadwz48L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36" y="5226140"/>
            <a:ext cx="2599970" cy="13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h4.googleusercontent.com/rkisNLprDAVfBlVFck8ySCl2sDY0ghmirhqyTQZNi9PWgq-PQSPVKtBwwZtwctoeKrnrdmr6lG2sWWAGkSbzeoYXOtbxtNwPCEnZGaZVgdmKxqWe8KZ7t3M5rZDaNVT-AkB2OwH1mIwtNluud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35" y="3099153"/>
            <a:ext cx="2599970" cy="17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lh6.googleusercontent.com/Mn1c_7n3cQwXv5ISCHr9MjoPR1RkGMHCqtdM2wGMD5QsaMUR6T--5Ha2OWur6kOYpYfsIiEgIVsxQXpdMsc7hJ7fszZL4JiThQTojV2DVT4hU1qJuIiXORNuyLL8y4dlEaeu2uT2lCbrL6rOf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6" b="5392"/>
          <a:stretch/>
        </p:blipFill>
        <p:spPr bwMode="auto">
          <a:xfrm>
            <a:off x="6999435" y="577246"/>
            <a:ext cx="2599970" cy="22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lh5.googleusercontent.com/d9Mznjjsv5p8wF-7Qa7_VXCUV791W4JoR8xTb3Smj2TszESOqiaJqEbpBOpiXcogcPPrKQqU7BC1JvXHGKGAiuFr17LTUKi9XpIl57kCAklEMvkfXICFmrotOcq5iZvEK6MMXoA8T6nH1GtOz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92" y="5226140"/>
            <a:ext cx="1936808" cy="13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05" y="595758"/>
            <a:ext cx="2368050" cy="12765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56" y="1711109"/>
            <a:ext cx="2276199" cy="122701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6" y="2938122"/>
            <a:ext cx="1995678" cy="1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50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7" name="Ötszög 6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378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5.5. Átalakuló, új településrész ajánlások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350515" y="1636015"/>
            <a:ext cx="608056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Tetőfelépítmények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Tetőablak</a:t>
            </a:r>
            <a:r>
              <a:rPr lang="hu-HU" dirty="0"/>
              <a:t> az egész településrészen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csak udvari homlokzaton szénabedobó </a:t>
            </a:r>
            <a:r>
              <a:rPr lang="hu-HU" dirty="0"/>
              <a:t>mintájára építhető be, az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új tetőzet </a:t>
            </a:r>
            <a:r>
              <a:rPr lang="hu-HU" dirty="0"/>
              <a:t>kialakításánál tetőablak 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tetősíkban is </a:t>
            </a:r>
            <a:r>
              <a:rPr lang="hu-HU" dirty="0"/>
              <a:t>elhelyezhető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/>
              <a:t>Homlokzati architektúra és tagolás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Széchenyi utca </a:t>
            </a:r>
            <a:r>
              <a:rPr lang="hu-HU" dirty="0"/>
              <a:t>mentén 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hagyományos fésűs beépítésű </a:t>
            </a:r>
            <a:r>
              <a:rPr lang="hu-HU" dirty="0"/>
              <a:t>parasztházak, illetve sátor- vagy kontytetős típusú beépítések építészeti stílusjegyei, míg 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Hegyalja utca </a:t>
            </a:r>
            <a:r>
              <a:rPr lang="hu-HU" dirty="0"/>
              <a:t>mentén és az </a:t>
            </a:r>
            <a:r>
              <a:rPr lang="hu-HU" dirty="0" smtClean="0"/>
              <a:t>újonnan beépülő </a:t>
            </a:r>
            <a:r>
              <a:rPr lang="hu-HU" dirty="0"/>
              <a:t>telkeken 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többtraktusos</a:t>
            </a:r>
            <a:r>
              <a:rPr lang="hu-HU" dirty="0"/>
              <a:t> épületek stílusjegyei alkalmazandók.</a:t>
            </a:r>
          </a:p>
          <a:p>
            <a:r>
              <a:rPr lang="hu-HU" dirty="0"/>
              <a:t/>
            </a:r>
            <a:br>
              <a:rPr lang="hu-HU" dirty="0"/>
            </a:br>
            <a:r>
              <a:rPr lang="hu-HU" b="1" dirty="0"/>
              <a:t>Közterületek</a:t>
            </a:r>
          </a:p>
          <a:p>
            <a:r>
              <a:rPr lang="hu-HU" dirty="0"/>
              <a:t>Javasolt a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meglévő járdaszakaszok egybefüggő kialakítása</a:t>
            </a:r>
            <a:r>
              <a:rPr lang="hu-HU" dirty="0"/>
              <a:t>. Új utak kialakításánál, ahol a szabályozási szélesség engedi, ott további járdasávok, illetve </a:t>
            </a: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zöldsávok</a:t>
            </a:r>
            <a:r>
              <a:rPr lang="hu-HU" dirty="0"/>
              <a:t> kialakítása indokolt.</a:t>
            </a:r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11270" name="Picture 6" descr="G:\Nagyböri\LTK ábrák\_falusias_tetoforma_002_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77" y="1203159"/>
            <a:ext cx="3060700" cy="16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75" y="1224543"/>
            <a:ext cx="3023094" cy="162668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35" y="3063590"/>
            <a:ext cx="1673003" cy="167300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58" y="2937990"/>
            <a:ext cx="1905037" cy="190503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83" y="3063591"/>
            <a:ext cx="1575478" cy="1575478"/>
          </a:xfrm>
          <a:prstGeom prst="rect">
            <a:avLst/>
          </a:prstGeom>
        </p:spPr>
      </p:pic>
      <p:pic>
        <p:nvPicPr>
          <p:cNvPr id="11268" name="Picture 4" descr="https://lh5.googleusercontent.com/iZx8BysUPlbh48_noLu7NSO6X2cmHHOKZAyQcJ74oVeMwQyrLla5qtYnkLsN6iPO-DHJ-CsSIbYyZRQlKy1NCNhEDb8RVQEwu825JA4WVzAUisMh9Uo-ZYfeAc3eFmJVb0-K9J4jVUuwYkZKp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77" y="4835920"/>
            <a:ext cx="24765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Judit\Downloads\falusias_magassag_001_ok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5" y="4867669"/>
            <a:ext cx="30099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849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21924" y="1314075"/>
            <a:ext cx="728434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Épített elemek, építmények, objektumok</a:t>
            </a:r>
          </a:p>
          <a:p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Építmény </a:t>
            </a:r>
            <a:r>
              <a:rPr lang="hu-HU" sz="1600" dirty="0"/>
              <a:t>a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táji karakter területén </a:t>
            </a:r>
            <a:r>
              <a:rPr lang="hu-HU" sz="1600" dirty="0"/>
              <a:t>csak oly módon helyezhető el, hogy a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természetvédelmi és tájhasználati követelményeknek megfeleljen</a:t>
            </a:r>
            <a:r>
              <a:rPr lang="hu-H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Az állandó elemek esetében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természetközeli színvilág és anyagok </a:t>
            </a:r>
            <a:r>
              <a:rPr lang="hu-HU" sz="1600" dirty="0"/>
              <a:t>(fa, terméskő) alkalmazása javasolt, élénkebb színek csak szezonális elemeken ajánlottak</a:t>
            </a:r>
            <a:r>
              <a:rPr lang="hu-H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Konténer és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ideiglenes </a:t>
            </a:r>
            <a:r>
              <a:rPr lang="hu-HU" sz="1600" dirty="0"/>
              <a:t>jellegű építmények elhelyezése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csak építkezés vagy rendezvény idejére</a:t>
            </a:r>
            <a:r>
              <a:rPr lang="hu-HU" sz="1600" dirty="0"/>
              <a:t> fogadható el, és ekkor is törekedni kell a szín-és anyaghasználat hagyományainak követésére (fa pavilon, természetes színvilág</a:t>
            </a:r>
            <a:r>
              <a:rPr lang="hu-HU" sz="16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Az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erdei épületek</a:t>
            </a:r>
            <a:r>
              <a:rPr lang="hu-HU" sz="1600" dirty="0"/>
              <a:t>, építmények (pl. kilátók) tömegformálása során törekedni kell a környezethez illeszkedő arányok és a természetes anyaghasználat alkalmazására. Megengedett a szabad formálás, a szabálytalan,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természetszerű elrendezések</a:t>
            </a:r>
            <a:r>
              <a:rPr lang="hu-HU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Kilátó </a:t>
            </a:r>
            <a:r>
              <a:rPr lang="hu-HU" sz="1600" dirty="0"/>
              <a:t>és erdei objektumok létesítése esetén javasolt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tervpályázatot </a:t>
            </a:r>
            <a:r>
              <a:rPr lang="hu-HU" sz="1600" dirty="0"/>
              <a:t>lebonyolítani a helyszínhez méltó, színvonalas tervezésű építmények megjelenése érdekében.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mezőgazdasági területeken az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építési szabályzatnak megfelelő </a:t>
            </a:r>
            <a:r>
              <a:rPr lang="hu-HU" sz="1600" dirty="0"/>
              <a:t>paraméterekkel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gazdasági építmények </a:t>
            </a:r>
            <a:r>
              <a:rPr lang="hu-HU" sz="1600" dirty="0"/>
              <a:t>elhelyezhetők, melyek esetében javasolt figyelembe venni a régióra hagyományosan jellemző építészeti karakterjegyeket és anyaghasználatot.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A településszegélyeken </a:t>
            </a:r>
            <a:r>
              <a:rPr lang="hu-HU" sz="1600" dirty="0"/>
              <a:t>elhelyezett építmények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illeszkedjenek</a:t>
            </a:r>
            <a:r>
              <a:rPr lang="hu-HU" sz="1600" dirty="0"/>
              <a:t> a meglévő,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szomszédos épületállomány </a:t>
            </a:r>
            <a:r>
              <a:rPr lang="hu-HU" sz="1600" dirty="0"/>
              <a:t>építészeti jegyeihez, tömegformálásához és anyaghasználatához.</a:t>
            </a:r>
          </a:p>
          <a:p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</p:txBody>
      </p:sp>
      <p:sp>
        <p:nvSpPr>
          <p:cNvPr id="7" name="Ötszög 6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331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5.6. Táji környezet ajánlások (6a, 6b)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10" name="Picture 2" descr="http://pajta.hu/wp-content/uploads/2015/01/23-16-page/gabormuray_pajta_bistro_hungary_AUG_FILM_1500px_7(pp_w1200_h88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784" y="344109"/>
            <a:ext cx="4075849" cy="299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572" y="3459366"/>
            <a:ext cx="1999061" cy="298396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659" y="3459366"/>
            <a:ext cx="1945560" cy="29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19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8214" y="399503"/>
            <a:ext cx="10515600" cy="629331"/>
          </a:xfrm>
        </p:spPr>
        <p:txBody>
          <a:bodyPr>
            <a:normAutofit/>
          </a:bodyPr>
          <a:lstStyle/>
          <a:p>
            <a:r>
              <a:rPr lang="hu-HU" sz="2000" b="1" i="1" dirty="0" smtClean="0"/>
              <a:t>Tartalomjegyzék</a:t>
            </a:r>
            <a:endParaRPr lang="hu-HU" sz="2000" b="1" i="1" dirty="0"/>
          </a:p>
        </p:txBody>
      </p:sp>
      <p:sp>
        <p:nvSpPr>
          <p:cNvPr id="4" name="Ötszög 3"/>
          <p:cNvSpPr/>
          <p:nvPr/>
        </p:nvSpPr>
        <p:spPr>
          <a:xfrm>
            <a:off x="408214" y="1257434"/>
            <a:ext cx="3918858" cy="587829"/>
          </a:xfrm>
          <a:prstGeom prst="homePlat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58729" y="1383448"/>
            <a:ext cx="1364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1. Bevezetés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Ötszög 5"/>
          <p:cNvSpPr/>
          <p:nvPr/>
        </p:nvSpPr>
        <p:spPr>
          <a:xfrm>
            <a:off x="408214" y="1780217"/>
            <a:ext cx="3918858" cy="587829"/>
          </a:xfrm>
          <a:prstGeom prst="homePlat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758729" y="1871664"/>
            <a:ext cx="1444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2</a:t>
            </a:r>
            <a:r>
              <a:rPr lang="hu-HU" b="1" dirty="0" smtClean="0">
                <a:solidFill>
                  <a:schemeClr val="bg1"/>
                </a:solidFill>
              </a:rPr>
              <a:t>. Bemutatás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8" name="Ötszög 7"/>
          <p:cNvSpPr/>
          <p:nvPr/>
        </p:nvSpPr>
        <p:spPr>
          <a:xfrm>
            <a:off x="408214" y="2303000"/>
            <a:ext cx="3918858" cy="587829"/>
          </a:xfrm>
          <a:prstGeom prst="homePlat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758729" y="2397374"/>
            <a:ext cx="1197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3. Örökség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10" name="Ötszög 9"/>
          <p:cNvSpPr/>
          <p:nvPr/>
        </p:nvSpPr>
        <p:spPr>
          <a:xfrm>
            <a:off x="409839" y="2825783"/>
            <a:ext cx="6448161" cy="587829"/>
          </a:xfrm>
          <a:prstGeom prst="homePlate">
            <a:avLst/>
          </a:prstGeom>
          <a:solidFill>
            <a:schemeClr val="accent2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744967" y="2932331"/>
            <a:ext cx="552709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4. Településképi szempontból meghatározó területek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12" name="Ötszög 11"/>
          <p:cNvSpPr/>
          <p:nvPr/>
        </p:nvSpPr>
        <p:spPr>
          <a:xfrm>
            <a:off x="408214" y="3348566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758729" y="3407203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14" name="Ötszög 13"/>
          <p:cNvSpPr/>
          <p:nvPr/>
        </p:nvSpPr>
        <p:spPr>
          <a:xfrm>
            <a:off x="409027" y="3871349"/>
            <a:ext cx="3918858" cy="587829"/>
          </a:xfrm>
          <a:prstGeom prst="homePlate">
            <a:avLst/>
          </a:prstGeom>
          <a:solidFill>
            <a:schemeClr val="accent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744967" y="3977897"/>
            <a:ext cx="137088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6</a:t>
            </a:r>
            <a:r>
              <a:rPr lang="hu-HU" sz="1900" b="1" dirty="0" smtClean="0">
                <a:solidFill>
                  <a:schemeClr val="bg1"/>
                </a:solidFill>
              </a:rPr>
              <a:t>. Jó példák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16" name="Ötszög 15"/>
          <p:cNvSpPr/>
          <p:nvPr/>
        </p:nvSpPr>
        <p:spPr>
          <a:xfrm>
            <a:off x="408214" y="4394132"/>
            <a:ext cx="3918858" cy="587829"/>
          </a:xfrm>
          <a:prstGeom prst="homePlate">
            <a:avLst/>
          </a:prstGeom>
          <a:solidFill>
            <a:srgbClr val="C0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759402" y="4517488"/>
            <a:ext cx="256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7. Településképi rendelet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483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0514" y="1438685"/>
            <a:ext cx="716940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/>
              <a:t>Kerítés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Kerítés létesítése csak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különösen indokolt esetben </a:t>
            </a:r>
            <a:r>
              <a:rPr lang="hu-HU" sz="1600" dirty="0"/>
              <a:t>vagy természetvédelmi célok érdekében </a:t>
            </a:r>
            <a:r>
              <a:rPr lang="hu-HU" sz="1600" dirty="0" smtClean="0"/>
              <a:t>javasolt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/>
          </a:p>
          <a:p>
            <a:r>
              <a:rPr lang="hu-HU" sz="1600" b="1" dirty="0"/>
              <a:t>Növényzet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Növényfajok telepítése során fontos szempont az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őshonos és tájhonos </a:t>
            </a:r>
            <a:r>
              <a:rPr lang="hu-HU" sz="1600" dirty="0"/>
              <a:t>növényvilágot és a helyi jellegzetességek kihangsúlyozása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Mezőgazdasági hasznosítás </a:t>
            </a:r>
            <a:r>
              <a:rPr lang="hu-HU" sz="1600" dirty="0"/>
              <a:t>esetén javasolt a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kistáblás, erdősávokkal</a:t>
            </a:r>
            <a:r>
              <a:rPr lang="hu-HU" sz="1600" dirty="0"/>
              <a:t>, művelés alatt nem álló területekkel elválasztott művelés, a változatos növénytermesztés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nagytáblás, monokultúrás mezőgazdaság alacsony biológiai sokszínűsége és egyhangú, a dombvidéki területektől idegen tájképi megjelenése okán kerülendő.</a:t>
            </a:r>
          </a:p>
          <a:p>
            <a:endParaRPr lang="hu-HU" sz="1600" dirty="0"/>
          </a:p>
          <a:p>
            <a:r>
              <a:rPr lang="hu-HU" sz="1600" b="1" dirty="0" smtClean="0"/>
              <a:t>Burkolt felületek</a:t>
            </a:r>
          </a:p>
          <a:p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közönségforgalmi területeken (kisvasút megállói, fogadó környéke, stb.) a burkolt felületekkel szemben a </a:t>
            </a: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növényzet képviseljen nagyobb arányt</a:t>
            </a:r>
            <a:r>
              <a:rPr lang="hu-HU" sz="1600" dirty="0"/>
              <a:t>, a meglévő növényzet hangsúlyos szerepet töltsön be az épített környezethez képest, határozottan </a:t>
            </a:r>
            <a:r>
              <a:rPr lang="hu-HU" sz="1600" dirty="0" smtClean="0"/>
              <a:t>domináljon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accent4">
                    <a:lumMod val="75000"/>
                  </a:schemeClr>
                </a:solidFill>
              </a:rPr>
              <a:t>Víz- és légáteresztő burkolatok előnyben </a:t>
            </a:r>
            <a:r>
              <a:rPr lang="hu-HU" sz="1600" dirty="0"/>
              <a:t>részesítése, szilárd burkolatok csökkentése ajánlott. Földút vagy szórt köves út kialakítása javasolt.</a:t>
            </a:r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</p:txBody>
      </p:sp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5" name="Ötszög 4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07983" y="799937"/>
            <a:ext cx="331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5.6. Táji környezet ajánlások (6a, 6b)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6146" name="Picture 2" descr="http://maxpixel.freegreatpicture.com/static/photo/1x/Nature-Fields-Burgenland-Agriculture-4901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33"/>
          <a:stretch/>
        </p:blipFill>
        <p:spPr bwMode="auto">
          <a:xfrm>
            <a:off x="8102440" y="381161"/>
            <a:ext cx="3592299" cy="182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8/89/Extensive_agriculture_-_meadows_with_hedges_%282321100890%29.jpg/1280px-Extensive_agriculture_-_meadows_with_hedges_%282321100890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3"/>
          <a:stretch/>
        </p:blipFill>
        <p:spPr bwMode="auto">
          <a:xfrm>
            <a:off x="8101990" y="2344331"/>
            <a:ext cx="3592299" cy="204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hegyvidek.hu/site/upload/2015/09/normafa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90" y="4531601"/>
            <a:ext cx="3622261" cy="21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38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377"/>
            <a:ext cx="3918858" cy="587829"/>
          </a:xfrm>
          <a:prstGeom prst="homePlate">
            <a:avLst/>
          </a:prstGeom>
          <a:solidFill>
            <a:schemeClr val="accent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35940" y="450925"/>
            <a:ext cx="137088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6</a:t>
            </a:r>
            <a:r>
              <a:rPr lang="hu-HU" sz="1900" b="1" dirty="0" smtClean="0">
                <a:solidFill>
                  <a:schemeClr val="bg1"/>
                </a:solidFill>
              </a:rPr>
              <a:t>. Jó példák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Ötszög 5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07983" y="799937"/>
            <a:ext cx="25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6.1. Kortárs épületek példái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r="5089"/>
          <a:stretch/>
        </p:blipFill>
        <p:spPr>
          <a:xfrm>
            <a:off x="197169" y="2483407"/>
            <a:ext cx="2348413" cy="165696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58" y="4425762"/>
            <a:ext cx="3063363" cy="204224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0" y="4425762"/>
            <a:ext cx="2351672" cy="2042242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03171" y="1731636"/>
            <a:ext cx="320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smtClean="0"/>
              <a:t>Növényalkalmazás</a:t>
            </a:r>
            <a:endParaRPr lang="hu-HU" sz="1600" i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920582" y="3971098"/>
            <a:ext cx="320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smtClean="0"/>
              <a:t>Terepre illesztés</a:t>
            </a:r>
            <a:endParaRPr lang="hu-HU" sz="1600" i="1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57" y="2186300"/>
            <a:ext cx="2927755" cy="193780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7" y="4408478"/>
            <a:ext cx="2371576" cy="2059526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276" y="4396188"/>
            <a:ext cx="3112778" cy="2071816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5829821" y="887136"/>
            <a:ext cx="320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smtClean="0"/>
              <a:t>Tömegformálás</a:t>
            </a:r>
            <a:endParaRPr lang="hu-HU" sz="1600" i="1" dirty="0"/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/>
          <a:stretch/>
        </p:blipFill>
        <p:spPr>
          <a:xfrm>
            <a:off x="5920582" y="1403339"/>
            <a:ext cx="3116552" cy="2366624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2148897"/>
            <a:ext cx="2466527" cy="1644351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90" y="342517"/>
            <a:ext cx="2466527" cy="163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8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377"/>
            <a:ext cx="3918858" cy="587829"/>
          </a:xfrm>
          <a:prstGeom prst="homePlate">
            <a:avLst/>
          </a:prstGeom>
          <a:solidFill>
            <a:schemeClr val="accent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35940" y="450925"/>
            <a:ext cx="137088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6</a:t>
            </a:r>
            <a:r>
              <a:rPr lang="hu-HU" sz="1900" b="1" dirty="0" smtClean="0">
                <a:solidFill>
                  <a:schemeClr val="bg1"/>
                </a:solidFill>
              </a:rPr>
              <a:t>. Jó példák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Ötszög 5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07983" y="799937"/>
            <a:ext cx="1835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6.1. Kortárs példák</a:t>
            </a:r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809706" y="3764545"/>
            <a:ext cx="5835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smtClean="0"/>
              <a:t>Pincesor lehetséges anyaghasználata és növényalkalmazása</a:t>
            </a:r>
            <a:endParaRPr lang="hu-HU" sz="1600" i="1" dirty="0"/>
          </a:p>
        </p:txBody>
      </p:sp>
      <p:pic>
        <p:nvPicPr>
          <p:cNvPr id="9218" name="Picture 2" descr="D:\CORVINUS\I. félév\Műhelyhét\jó példák\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32" y="4247295"/>
            <a:ext cx="3145365" cy="2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CORVINUS\I. félév\Műhelyhét\jó példák\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59" y="4247294"/>
            <a:ext cx="3145363" cy="2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40" y="726423"/>
            <a:ext cx="1927694" cy="2895072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07" y="725851"/>
            <a:ext cx="1916175" cy="2895072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74" y="704339"/>
            <a:ext cx="1916176" cy="2895072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4809706" y="311703"/>
            <a:ext cx="320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smtClean="0"/>
              <a:t>Tornácok, lépcsőfeljárók</a:t>
            </a:r>
            <a:endParaRPr lang="hu-HU" sz="1600" i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r="5855" b="-1845"/>
          <a:stretch/>
        </p:blipFill>
        <p:spPr>
          <a:xfrm>
            <a:off x="2756222" y="2526633"/>
            <a:ext cx="2027843" cy="3901908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0" t="7286" r="23517"/>
          <a:stretch/>
        </p:blipFill>
        <p:spPr>
          <a:xfrm>
            <a:off x="250313" y="2526633"/>
            <a:ext cx="2368783" cy="3817570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250313" y="2086403"/>
            <a:ext cx="320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smtClean="0"/>
              <a:t>Kerítések, ablakok</a:t>
            </a:r>
            <a:endParaRPr lang="hu-HU" sz="1600" i="1" dirty="0"/>
          </a:p>
        </p:txBody>
      </p:sp>
    </p:spTree>
    <p:extLst>
      <p:ext uri="{BB962C8B-B14F-4D97-AF65-F5344CB8AC3E}">
        <p14:creationId xmlns:p14="http://schemas.microsoft.com/office/powerpoint/2010/main" val="691788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377"/>
            <a:ext cx="3918858" cy="587829"/>
          </a:xfrm>
          <a:prstGeom prst="homePlate">
            <a:avLst/>
          </a:prstGeom>
          <a:solidFill>
            <a:schemeClr val="accent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35940" y="450925"/>
            <a:ext cx="137088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6</a:t>
            </a:r>
            <a:r>
              <a:rPr lang="hu-HU" sz="1900" b="1" dirty="0" smtClean="0">
                <a:solidFill>
                  <a:schemeClr val="bg1"/>
                </a:solidFill>
              </a:rPr>
              <a:t>. Jó példák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Ötszög 5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07983" y="799937"/>
            <a:ext cx="18359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sz="1600" b="1" dirty="0" smtClean="0">
                <a:solidFill>
                  <a:schemeClr val="bg1"/>
                </a:solidFill>
              </a:rPr>
              <a:t>6.1. Kortárs példák</a:t>
            </a:r>
          </a:p>
          <a:p>
            <a:pPr lvl="0"/>
            <a:endParaRPr lang="hu-HU" sz="16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73001" y="3952126"/>
            <a:ext cx="5854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smtClean="0"/>
              <a:t>Utcabútorok, egyéb objektumok a településszegélyeken</a:t>
            </a:r>
            <a:endParaRPr lang="hu-HU" sz="1600" i="1" dirty="0"/>
          </a:p>
        </p:txBody>
      </p:sp>
      <p:pic>
        <p:nvPicPr>
          <p:cNvPr id="9222" name="Picture 6" descr="D:\CORVINUS\I. félév\Műhelyhét\jó példák\aes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8" y="4392356"/>
            <a:ext cx="3056749" cy="20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apcsolódó ké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2753" r="6744" b="34650"/>
          <a:stretch/>
        </p:blipFill>
        <p:spPr bwMode="auto">
          <a:xfrm>
            <a:off x="3348474" y="2195857"/>
            <a:ext cx="3179484" cy="17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static1.architectforum.hu/files2012/cache/n27250-lead-park-am-gleisdreieck-flaschenhals-atelier-loidl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95" y="4392356"/>
            <a:ext cx="4756224" cy="206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173001" y="1633451"/>
            <a:ext cx="4034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smtClean="0"/>
              <a:t>Fő téri arculat lehetséges kialakítása</a:t>
            </a:r>
            <a:endParaRPr lang="hu-HU" sz="1600" i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04" y="4392356"/>
            <a:ext cx="3104254" cy="2069503"/>
          </a:xfrm>
          <a:prstGeom prst="rect">
            <a:avLst/>
          </a:prstGeom>
        </p:spPr>
      </p:pic>
      <p:pic>
        <p:nvPicPr>
          <p:cNvPr id="11278" name="Picture 14" descr="https://i2.wp.com/welovebudapest.com/en/wp-content/uploads/sites/2/2015/11/7942ec9a6a3ce6ee27c6fc78fc2db439.jpg?ssl=1&amp;w=128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0"/>
          <a:stretch/>
        </p:blipFill>
        <p:spPr bwMode="auto">
          <a:xfrm>
            <a:off x="208742" y="2165685"/>
            <a:ext cx="2940207" cy="17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kep.index.hu/1/0/1040/10406/104063/10406325_1bfbd80d63e7c1e5e1c57631abe50bc0_w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95" y="450925"/>
            <a:ext cx="2462507" cy="163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/>
          <a:stretch/>
        </p:blipFill>
        <p:spPr>
          <a:xfrm>
            <a:off x="6711483" y="2198706"/>
            <a:ext cx="4688650" cy="1976252"/>
          </a:xfrm>
          <a:prstGeom prst="rect">
            <a:avLst/>
          </a:prstGeom>
        </p:spPr>
      </p:pic>
      <p:pic>
        <p:nvPicPr>
          <p:cNvPr id="11284" name="Picture 20" descr="http://static2.architectforum.hu/files2012/n00/01/84/74/body/800-wt9835-p-1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879" y="538816"/>
            <a:ext cx="2068254" cy="155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65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Ötszög 1"/>
          <p:cNvSpPr/>
          <p:nvPr/>
        </p:nvSpPr>
        <p:spPr>
          <a:xfrm>
            <a:off x="0" y="344377"/>
            <a:ext cx="3918858" cy="587829"/>
          </a:xfrm>
          <a:prstGeom prst="homePlate">
            <a:avLst/>
          </a:prstGeom>
          <a:solidFill>
            <a:srgbClr val="C0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335940" y="450925"/>
            <a:ext cx="2334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Településképi rendelet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1026" name="Picture 2" descr="https://lh3.googleusercontent.com/uK5NrPhGLrQoAepxaQNrjKCcu9qLfT6uZkLbCCwwZUsAHnOOUhx1S2Fw1FUcnhaT2R1NgT1BOMIwK4bjFRBRpqHid1nQ2BtpOOHT_AE8MK47mNKDkjesXqECNq_R_N2s8oq8sOgXcvPOJc-yt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7" r="35222"/>
          <a:stretch/>
        </p:blipFill>
        <p:spPr bwMode="auto">
          <a:xfrm>
            <a:off x="0" y="983912"/>
            <a:ext cx="6408745" cy="298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6.googleusercontent.com/W-aMDF9TCoGyA_y-3TsBGzSOO3Y838v1V6cCcnSC3GXgBhKLtfZL83PbEqeKYhZzK00dVPM3M0_tQdxttOHCA9a6ayLYGSU-ZdnXMOh6G2F24muqc3W5RBkfofrcQ7F3w7CIBf8ScdQ_-wm8o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b="6416"/>
          <a:stretch/>
        </p:blipFill>
        <p:spPr bwMode="auto">
          <a:xfrm>
            <a:off x="6307227" y="450925"/>
            <a:ext cx="5418988" cy="313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4.googleusercontent.com/EVsD6gPZpqgsSbFZEqUj-12Q9ddtsz6eaD5P0F4q3Gq7DDhOh1MbFTRvdnda5WZl59enuupLkRV0VcUhMSAoBH6gibVsHVLnPTBKuEE5Bwm-jX_cRWYFa3Xk637Dxt508xOxvhzJsTGj4BMfZ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2" b="9286"/>
          <a:stretch/>
        </p:blipFill>
        <p:spPr bwMode="auto">
          <a:xfrm>
            <a:off x="6277970" y="4019364"/>
            <a:ext cx="5448245" cy="25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rqJuuXYp2CtvIZbzTG5Vz1r9OqRwblufdUV6L9_uSCebiyX6y7gYu81lCfwh40EBr2tKmQKCJtqt1KnXv-S3fVpvlspWI0wgHzjL70Z2zoyN_WPjAGFJnQ_5hdcqqcFS59NFolP9Sf7FjsVd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4" b="5101"/>
          <a:stretch/>
        </p:blipFill>
        <p:spPr bwMode="auto">
          <a:xfrm>
            <a:off x="555051" y="4019364"/>
            <a:ext cx="5294522" cy="25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670297" y="3497200"/>
            <a:ext cx="17091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5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településképi bírság</a:t>
            </a:r>
            <a:endParaRPr lang="hu-HU" sz="12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98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lh6.googleusercontent.com/fd4TnfqPkDK4SYbHI4W84J-xSmgvwYk56mcDBvYwftyKo_ywse2GicUF9viRQGvpOtraMngwvlM2DM8DPMwsz3a22GqelKjiudK4_rpSLpIQRC0ERnW441up6QgC7EtoUUoAJmYWHpgwGsLfS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" r="3557"/>
          <a:stretch/>
        </p:blipFill>
        <p:spPr bwMode="auto">
          <a:xfrm>
            <a:off x="4211603" y="136480"/>
            <a:ext cx="7830271" cy="235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5.googleusercontent.com/MUbp6l7UxTNfx-d4aBBcdknlVmoZW2qbotS5GibTCXSRV-y6wQu8Isj-4EktZPhVGgvML0g_5DjCaEy5sJ8rvs9VKq7uWTr-jBdQQP_0BuD7Blbbb1Yj2q4JGoJVgtfwsNKyem46B9CC3GS7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7" r="34510" b="9686"/>
          <a:stretch/>
        </p:blipFill>
        <p:spPr bwMode="auto">
          <a:xfrm>
            <a:off x="0" y="2279171"/>
            <a:ext cx="7001303" cy="426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Ötszög 3"/>
          <p:cNvSpPr/>
          <p:nvPr/>
        </p:nvSpPr>
        <p:spPr>
          <a:xfrm>
            <a:off x="0" y="344377"/>
            <a:ext cx="4408227" cy="587829"/>
          </a:xfrm>
          <a:prstGeom prst="homePlate">
            <a:avLst/>
          </a:prstGeom>
          <a:solidFill>
            <a:srgbClr val="C0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335940" y="450925"/>
            <a:ext cx="3738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Településképi rendelet-helyi védelem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2053" name="Picture 5" descr="https://lh6.googleusercontent.com/muTf2v9R03Zd4Bb7DhYOJwapyL0k8FKHsAM_J4TRgOuGUVsT8y_Fgmx-FpbTXmPuO0YMQSixoHvSI0aasgbov-GvXH0R2TjdZLayi1wUIPQPXqw2IVBK1Vv1s8C4prpMK9ajp1zEH4docipan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 bwMode="auto">
          <a:xfrm>
            <a:off x="7302562" y="3271553"/>
            <a:ext cx="4438053" cy="31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616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4.googleusercontent.com/TZYaQJmRJPWUdc4Sv3k5c9n6blzlqUEx-QDiSgolr6WeQNlpYSu9S7S6nS5rlKrmQskXci4WvZjPH9Q1-n-LFzdHVMipDAfrEJhTuPOJ01piyLJF_R_137s_Zg5X6JCQ408Aw-52dJnuAOs3c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3557" r="4927"/>
          <a:stretch/>
        </p:blipFill>
        <p:spPr bwMode="auto">
          <a:xfrm>
            <a:off x="0" y="655207"/>
            <a:ext cx="12192000" cy="66890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Ötszög 2"/>
          <p:cNvSpPr/>
          <p:nvPr/>
        </p:nvSpPr>
        <p:spPr>
          <a:xfrm>
            <a:off x="-27296" y="40082"/>
            <a:ext cx="5745707" cy="587829"/>
          </a:xfrm>
          <a:prstGeom prst="homePlate">
            <a:avLst/>
          </a:prstGeom>
          <a:solidFill>
            <a:srgbClr val="C0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08644" y="146630"/>
            <a:ext cx="518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Településképi rendelet-településképi követelmények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1576552" y="755725"/>
            <a:ext cx="1460938" cy="274534"/>
          </a:xfrm>
          <a:prstGeom prst="rect">
            <a:avLst/>
          </a:prstGeom>
          <a:solidFill>
            <a:srgbClr val="141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671145" y="5276193"/>
            <a:ext cx="1366345" cy="43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3878318" y="5181600"/>
            <a:ext cx="4550980" cy="1166648"/>
          </a:xfrm>
          <a:prstGeom prst="rect">
            <a:avLst/>
          </a:prstGeom>
          <a:solidFill>
            <a:srgbClr val="5C6E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644867" y="5181600"/>
            <a:ext cx="2159877" cy="1166648"/>
          </a:xfrm>
          <a:prstGeom prst="rect">
            <a:avLst/>
          </a:prstGeom>
          <a:solidFill>
            <a:srgbClr val="5C6E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Picture 2" descr="https://lh4.googleusercontent.com/TZYaQJmRJPWUdc4Sv3k5c9n6blzlqUEx-QDiSgolr6WeQNlpYSu9S7S6nS5rlKrmQskXci4WvZjPH9Q1-n-LFzdHVMipDAfrEJhTuPOJ01piyLJF_R_137s_Zg5X6JCQ408Aw-52dJnuAOs3c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7" t="72075" r="7214" b="23476"/>
          <a:stretch/>
        </p:blipFill>
        <p:spPr bwMode="auto">
          <a:xfrm>
            <a:off x="3905614" y="5214150"/>
            <a:ext cx="3356385" cy="3442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572030" y="730283"/>
            <a:ext cx="7139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50" dirty="0">
                <a:solidFill>
                  <a:schemeClr val="bg1"/>
                </a:solidFill>
              </a:rPr>
              <a:t>e</a:t>
            </a:r>
            <a:r>
              <a:rPr lang="hu-HU" sz="1450" dirty="0" smtClean="0">
                <a:solidFill>
                  <a:schemeClr val="bg1"/>
                </a:solidFill>
              </a:rPr>
              <a:t>gyéb</a:t>
            </a:r>
            <a:endParaRPr lang="hu-HU" sz="1450" dirty="0">
              <a:solidFill>
                <a:schemeClr val="bg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634234" y="5172665"/>
            <a:ext cx="20553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u="sng" dirty="0" smtClean="0">
                <a:solidFill>
                  <a:schemeClr val="bg1"/>
                </a:solidFill>
              </a:rPr>
              <a:t>Megengedő, tiltó vagy kötelező követelmény határozható meg</a:t>
            </a:r>
            <a:endParaRPr lang="hu-HU" sz="11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9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5.googleusercontent.com/wLBydWL4f1SQorny86twyqXMfw0tcdWNQMk3iIA3ROln6CFFGDKY8Cft0Iv5boCI2LzhKSpLCD5j2CC5H_yr2OL0GFfEcL_QoxNUXRbjctuyuZytBVvDQ3sinpFyKhPMI2McxOCWFMuPm42SD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3744"/>
          <a:stretch/>
        </p:blipFill>
        <p:spPr bwMode="auto">
          <a:xfrm>
            <a:off x="0" y="-13648"/>
            <a:ext cx="12310281" cy="687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43953" y="-204717"/>
            <a:ext cx="12192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hu-HU" altLang="hu-HU" sz="6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6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Köszönjük szépen a figyelmet! </a:t>
            </a:r>
            <a:endParaRPr kumimoji="0" lang="hu-HU" altLang="hu-H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80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" y="0"/>
            <a:ext cx="12178323" cy="7326568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0" y="-1"/>
            <a:ext cx="12192000" cy="7326569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/>
          </a:p>
        </p:txBody>
      </p:sp>
      <p:sp>
        <p:nvSpPr>
          <p:cNvPr id="5" name="Ötszög 4"/>
          <p:cNvSpPr/>
          <p:nvPr/>
        </p:nvSpPr>
        <p:spPr>
          <a:xfrm>
            <a:off x="-32910" y="165050"/>
            <a:ext cx="3918858" cy="587829"/>
          </a:xfrm>
          <a:prstGeom prst="homePlat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93914" y="265075"/>
            <a:ext cx="1444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2</a:t>
            </a:r>
            <a:r>
              <a:rPr lang="hu-HU" b="1" dirty="0" smtClean="0">
                <a:solidFill>
                  <a:schemeClr val="bg1"/>
                </a:solidFill>
              </a:rPr>
              <a:t>. Bemutatás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1026" name="Picture 2" descr="Képtalálat a következőre: „nagybörzsöny térkép pest megyébe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48" y="15667"/>
            <a:ext cx="2416881" cy="171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nagybörzsöny térkép pest megyében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29" b="89831" l="36800" r="704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15429" r="36368" b="38150"/>
          <a:stretch/>
        </p:blipFill>
        <p:spPr bwMode="auto">
          <a:xfrm>
            <a:off x="6890655" y="-127390"/>
            <a:ext cx="1559774" cy="17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Egyenes összekötő 9"/>
          <p:cNvCxnSpPr/>
          <p:nvPr/>
        </p:nvCxnSpPr>
        <p:spPr>
          <a:xfrm flipV="1">
            <a:off x="4865914" y="165050"/>
            <a:ext cx="2383972" cy="29391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5094388" y="911406"/>
            <a:ext cx="2269669" cy="36801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Ellipszis 11"/>
          <p:cNvSpPr/>
          <p:nvPr/>
        </p:nvSpPr>
        <p:spPr>
          <a:xfrm>
            <a:off x="7207354" y="275708"/>
            <a:ext cx="79200" cy="82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10879" b="16531"/>
          <a:stretch/>
        </p:blipFill>
        <p:spPr>
          <a:xfrm>
            <a:off x="8753907" y="0"/>
            <a:ext cx="2304285" cy="1620254"/>
          </a:xfrm>
          <a:prstGeom prst="rect">
            <a:avLst/>
          </a:prstGeom>
        </p:spPr>
      </p:pic>
      <p:cxnSp>
        <p:nvCxnSpPr>
          <p:cNvPr id="17" name="Egyenes összekötő 16"/>
          <p:cNvCxnSpPr/>
          <p:nvPr/>
        </p:nvCxnSpPr>
        <p:spPr>
          <a:xfrm flipV="1">
            <a:off x="7305030" y="165050"/>
            <a:ext cx="2143770" cy="8613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7207354" y="402347"/>
            <a:ext cx="2698695" cy="9167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189718" y="2989156"/>
            <a:ext cx="790302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i="1" dirty="0" smtClean="0"/>
              <a:t>Börzsöny-hegység nyugati lábánál, Börzsöny-patak mentén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i="1" dirty="0" smtClean="0"/>
              <a:t>Egykoron német-magyar mezőváros, MA kb. 700 fős lakosszám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i="1" dirty="0" smtClean="0"/>
              <a:t>Bányásztelepülés, szőlőművelés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i="1" dirty="0" smtClean="0"/>
              <a:t>Gazdasági ágazatok eltérő karakterű településrészeket eredményeztek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i="1" dirty="0" smtClean="0"/>
              <a:t>Szőlőművelés, borgazdálkodás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i="1" dirty="0" smtClean="0"/>
              <a:t>Nagy számú egyházi épületek</a:t>
            </a:r>
          </a:p>
          <a:p>
            <a:endParaRPr lang="hu-HU" sz="2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i="1" dirty="0" smtClean="0"/>
              <a:t>Települési </a:t>
            </a:r>
            <a:r>
              <a:rPr lang="hu-HU" sz="2400" b="1" i="1" dirty="0"/>
              <a:t>és építészeti karaktere egyaránt unikális és megőrzendő.</a:t>
            </a:r>
            <a:endParaRPr lang="hu-HU" sz="2400" b="1" i="1" dirty="0" smtClean="0"/>
          </a:p>
          <a:p>
            <a:endParaRPr lang="hu-HU" sz="2000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2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228600"/>
            <a:ext cx="3918858" cy="587829"/>
          </a:xfrm>
          <a:prstGeom prst="homePlat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93913" y="326574"/>
            <a:ext cx="119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b="1" dirty="0">
                <a:solidFill>
                  <a:schemeClr val="bg1"/>
                </a:solidFill>
              </a:rPr>
              <a:t>3</a:t>
            </a:r>
            <a:r>
              <a:rPr lang="hu-HU" dirty="0" smtClean="0">
                <a:solidFill>
                  <a:schemeClr val="bg1"/>
                </a:solidFill>
              </a:rPr>
              <a:t>. </a:t>
            </a:r>
            <a:r>
              <a:rPr lang="hu-HU" b="1" dirty="0">
                <a:solidFill>
                  <a:schemeClr val="bg1"/>
                </a:solidFill>
              </a:rPr>
              <a:t>Ö</a:t>
            </a:r>
            <a:r>
              <a:rPr lang="hu-HU" b="1" dirty="0" smtClean="0">
                <a:solidFill>
                  <a:schemeClr val="bg1"/>
                </a:solidFill>
              </a:rPr>
              <a:t>rökség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4" name="Ötszög 3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93913" y="811881"/>
            <a:ext cx="3075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b="1" dirty="0" smtClean="0">
                <a:solidFill>
                  <a:schemeClr val="bg1"/>
                </a:solidFill>
              </a:rPr>
              <a:t>3</a:t>
            </a:r>
            <a:r>
              <a:rPr lang="hu-HU" dirty="0" smtClean="0">
                <a:solidFill>
                  <a:schemeClr val="bg1"/>
                </a:solidFill>
              </a:rPr>
              <a:t>.1. </a:t>
            </a:r>
            <a:r>
              <a:rPr lang="hu-HU" b="1" dirty="0" smtClean="0">
                <a:solidFill>
                  <a:schemeClr val="bg1"/>
                </a:solidFill>
              </a:rPr>
              <a:t>Településfejlődés történet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" y="1266819"/>
            <a:ext cx="6730999" cy="559118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024912" y="972905"/>
            <a:ext cx="483075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 smtClean="0"/>
              <a:t>Honfoglalás </a:t>
            </a:r>
            <a:r>
              <a:rPr lang="hu-HU" i="1" dirty="0" smtClean="0"/>
              <a:t>korában is lakott, Árpád-kori maradványok, ,,</a:t>
            </a:r>
            <a:r>
              <a:rPr lang="hu-HU" i="1" dirty="0" err="1" smtClean="0"/>
              <a:t>Pilsen</a:t>
            </a:r>
            <a:r>
              <a:rPr lang="hu-HU" i="1" dirty="0" smtClean="0"/>
              <a:t>”, Széchenyi utca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 smtClean="0"/>
              <a:t>XIII. század </a:t>
            </a:r>
            <a:r>
              <a:rPr lang="hu-HU" i="1" dirty="0" smtClean="0"/>
              <a:t>- Német </a:t>
            </a:r>
            <a:r>
              <a:rPr lang="hu-HU" i="1" dirty="0" err="1" smtClean="0"/>
              <a:t>hospesek</a:t>
            </a:r>
            <a:r>
              <a:rPr lang="hu-HU" i="1" dirty="0" smtClean="0"/>
              <a:t>,, Fő tér kialakulása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 smtClean="0"/>
              <a:t>Török </a:t>
            </a:r>
            <a:r>
              <a:rPr lang="hu-HU" i="1" dirty="0" smtClean="0"/>
              <a:t>idők – mesterségek, magyar családnevek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/>
              <a:t>XV. Század </a:t>
            </a:r>
            <a:r>
              <a:rPr lang="hu-HU" i="1" dirty="0"/>
              <a:t>– szászok, bányászat, </a:t>
            </a:r>
            <a:r>
              <a:rPr lang="hu-HU" i="1" dirty="0" smtClean="0"/>
              <a:t>bortermelő vidék, </a:t>
            </a:r>
            <a:r>
              <a:rPr lang="hu-HU" i="1" dirty="0"/>
              <a:t>gabona, heti </a:t>
            </a:r>
            <a:r>
              <a:rPr lang="hu-HU" i="1" dirty="0" smtClean="0"/>
              <a:t>vásárok, jelentős templomok (Szent István, Bányásztemplom)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 smtClean="0"/>
              <a:t>XVIII-XIX. Század </a:t>
            </a:r>
            <a:r>
              <a:rPr lang="hu-HU" i="1" dirty="0" smtClean="0"/>
              <a:t>– a környék egyik legjelentősebb gazdag települése</a:t>
            </a:r>
            <a:endParaRPr lang="hu-HU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 smtClean="0"/>
              <a:t>XIX. </a:t>
            </a:r>
            <a:r>
              <a:rPr lang="hu-HU" b="1" i="1" dirty="0"/>
              <a:t>Század vége </a:t>
            </a:r>
            <a:r>
              <a:rPr lang="hu-HU" i="1" dirty="0" smtClean="0"/>
              <a:t>– filoxéra járvány, erdőgazdálkodás, ipar, elvándorlás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 smtClean="0"/>
              <a:t>XX. </a:t>
            </a:r>
            <a:r>
              <a:rPr lang="hu-HU" b="1" i="1" dirty="0"/>
              <a:t>Század  </a:t>
            </a:r>
            <a:r>
              <a:rPr lang="hu-HU" i="1" dirty="0"/>
              <a:t>– </a:t>
            </a:r>
            <a:r>
              <a:rPr lang="hu-HU" i="1" dirty="0" smtClean="0"/>
              <a:t>határvidékké vált, peremterületként hanyatlás, németajkúak kitelepítése, helyünkre cseh és szlovák területekről magyarokat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 smtClean="0"/>
              <a:t>1960-70-es </a:t>
            </a:r>
            <a:r>
              <a:rPr lang="hu-HU" b="1" i="1" dirty="0"/>
              <a:t>évek </a:t>
            </a:r>
            <a:r>
              <a:rPr lang="hu-HU" i="1" dirty="0"/>
              <a:t>– </a:t>
            </a:r>
            <a:r>
              <a:rPr lang="hu-HU" i="1" dirty="0" smtClean="0"/>
              <a:t>fellendülés, táji adottságokra épülő idegenforgalom kisvasút, hétvégi ház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b="1" i="1" dirty="0" smtClean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072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228600"/>
            <a:ext cx="3918858" cy="587829"/>
          </a:xfrm>
          <a:prstGeom prst="homePlat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93913" y="326574"/>
            <a:ext cx="119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b="1" dirty="0">
                <a:solidFill>
                  <a:schemeClr val="bg1"/>
                </a:solidFill>
              </a:rPr>
              <a:t>3</a:t>
            </a:r>
            <a:r>
              <a:rPr lang="hu-HU" dirty="0" smtClean="0">
                <a:solidFill>
                  <a:schemeClr val="bg1"/>
                </a:solidFill>
              </a:rPr>
              <a:t>. </a:t>
            </a:r>
            <a:r>
              <a:rPr lang="hu-HU" b="1" dirty="0">
                <a:solidFill>
                  <a:schemeClr val="bg1"/>
                </a:solidFill>
              </a:rPr>
              <a:t>Ö</a:t>
            </a:r>
            <a:r>
              <a:rPr lang="hu-HU" b="1" dirty="0" smtClean="0">
                <a:solidFill>
                  <a:schemeClr val="bg1"/>
                </a:solidFill>
              </a:rPr>
              <a:t>rökség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4" name="Ötszög 3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93913" y="811881"/>
            <a:ext cx="2189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b="1" dirty="0" smtClean="0">
                <a:solidFill>
                  <a:schemeClr val="bg1"/>
                </a:solidFill>
              </a:rPr>
              <a:t>3</a:t>
            </a:r>
            <a:r>
              <a:rPr lang="hu-HU" dirty="0" smtClean="0">
                <a:solidFill>
                  <a:schemeClr val="bg1"/>
                </a:solidFill>
              </a:rPr>
              <a:t>.2. </a:t>
            </a:r>
            <a:r>
              <a:rPr lang="hu-HU" b="1" dirty="0" smtClean="0">
                <a:solidFill>
                  <a:schemeClr val="bg1"/>
                </a:solidFill>
              </a:rPr>
              <a:t>Örökségvédelem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73860" y="1364794"/>
            <a:ext cx="4543901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smtClean="0"/>
              <a:t>Számtalan </a:t>
            </a:r>
            <a:r>
              <a:rPr lang="hu-HU" sz="1600" b="1" i="1" dirty="0" smtClean="0"/>
              <a:t>védendő utcakép </a:t>
            </a:r>
            <a:r>
              <a:rPr lang="hu-HU" sz="1600" i="1" dirty="0"/>
              <a:t>és a tradicionális </a:t>
            </a:r>
            <a:r>
              <a:rPr lang="hu-HU" sz="1600" i="1" dirty="0" smtClean="0"/>
              <a:t>életmódot </a:t>
            </a:r>
            <a:r>
              <a:rPr lang="hu-HU" sz="1600" i="1" dirty="0"/>
              <a:t>tükröző </a:t>
            </a:r>
            <a:r>
              <a:rPr lang="hu-HU" sz="1600" b="1" i="1" dirty="0"/>
              <a:t>lakóépületei, unikális </a:t>
            </a:r>
            <a:r>
              <a:rPr lang="hu-HU" sz="1600" b="1" i="1" dirty="0" smtClean="0"/>
              <a:t>műemlék</a:t>
            </a:r>
            <a:r>
              <a:rPr lang="hu-HU" sz="1600" i="1" dirty="0" smtClean="0"/>
              <a:t>:</a:t>
            </a:r>
          </a:p>
          <a:p>
            <a:endParaRPr lang="hu-HU" sz="1600" b="1" i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b="1" i="1" dirty="0" smtClean="0"/>
              <a:t>Szent István templom: </a:t>
            </a:r>
            <a:r>
              <a:rPr lang="hu-HU" sz="1600" i="1" dirty="0" smtClean="0"/>
              <a:t>Ny-i településkapunál, XIII. század, Árpád-kori, román stílus, keleti irányba tájolt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b="1" i="1" dirty="0" smtClean="0"/>
              <a:t>Bányásztemplom: </a:t>
            </a:r>
            <a:r>
              <a:rPr lang="hu-HU" sz="1600" i="1" dirty="0" smtClean="0"/>
              <a:t>történeti településközpont peremén, előbbi templommal egy időben épült, németajkú hívek</a:t>
            </a:r>
          </a:p>
          <a:p>
            <a:pPr lvl="1"/>
            <a:r>
              <a:rPr lang="hu-HU" sz="1600" i="1" dirty="0" smtClean="0"/>
              <a:t>     XV-XVI. században gótikus átépítés</a:t>
            </a:r>
            <a:endParaRPr lang="hu-HU" sz="16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b="1" i="1" dirty="0" smtClean="0"/>
              <a:t>Szent Miklós templom: </a:t>
            </a:r>
            <a:r>
              <a:rPr lang="hu-HU" sz="1600" i="1" dirty="0" smtClean="0"/>
              <a:t>Település déli lejtőin, XVIII. Század ellenreformációs törekvései szerint nagy befogadóképességű templom építése, barokk stílus</a:t>
            </a:r>
            <a:endParaRPr lang="hu-HU" sz="16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b="1" i="1" dirty="0" smtClean="0"/>
              <a:t>Evangélikus templom: </a:t>
            </a:r>
            <a:r>
              <a:rPr lang="hu-HU" sz="1600" i="1" dirty="0" smtClean="0"/>
              <a:t>Településközpontban, patak mellett, XVIII. Század, német hívők számára, </a:t>
            </a:r>
            <a:r>
              <a:rPr lang="hu-HU" sz="1600" i="1" dirty="0"/>
              <a:t>eredetileg</a:t>
            </a:r>
            <a:r>
              <a:rPr lang="hu-HU" sz="1600" i="1" dirty="0" smtClean="0"/>
              <a:t>fatemplom, majd </a:t>
            </a:r>
            <a:r>
              <a:rPr lang="hu-HU" sz="1600" i="1" dirty="0" err="1" smtClean="0"/>
              <a:t>tűszvész</a:t>
            </a:r>
            <a:r>
              <a:rPr lang="hu-HU" sz="1600" i="1" dirty="0" smtClean="0"/>
              <a:t> után klasszicista kőtemplom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b="1" i="1" dirty="0" smtClean="0"/>
          </a:p>
          <a:p>
            <a:endParaRPr lang="hu-HU" dirty="0"/>
          </a:p>
          <a:p>
            <a:endParaRPr lang="hu-HU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4759968" y="380096"/>
            <a:ext cx="7432031" cy="6214321"/>
            <a:chOff x="4759968" y="380096"/>
            <a:chExt cx="7432031" cy="6214321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968" y="380096"/>
              <a:ext cx="7255767" cy="6168999"/>
            </a:xfrm>
            <a:prstGeom prst="rect">
              <a:avLst/>
            </a:prstGeom>
          </p:spPr>
        </p:pic>
        <p:sp>
          <p:nvSpPr>
            <p:cNvPr id="12" name="Szövegdoboz 11"/>
            <p:cNvSpPr txBox="1"/>
            <p:nvPr/>
          </p:nvSpPr>
          <p:spPr>
            <a:xfrm>
              <a:off x="10313582" y="6378973"/>
              <a:ext cx="187841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800" dirty="0" smtClean="0"/>
                <a:t>Beépített meghatározó terület határa</a:t>
              </a:r>
              <a:endParaRPr lang="hu-HU" sz="800" dirty="0"/>
            </a:p>
          </p:txBody>
        </p:sp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3" t="97366" r="22629" b="220"/>
            <a:stretch/>
          </p:blipFill>
          <p:spPr>
            <a:xfrm>
              <a:off x="10185991" y="6400239"/>
              <a:ext cx="191386" cy="148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33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27" y="977208"/>
            <a:ext cx="3529890" cy="3188484"/>
          </a:xfrm>
          <a:prstGeom prst="rect">
            <a:avLst/>
          </a:prstGeom>
        </p:spPr>
      </p:pic>
      <p:sp>
        <p:nvSpPr>
          <p:cNvPr id="3" name="Ötszög 2"/>
          <p:cNvSpPr/>
          <p:nvPr/>
        </p:nvSpPr>
        <p:spPr>
          <a:xfrm>
            <a:off x="0" y="226123"/>
            <a:ext cx="6448161" cy="587829"/>
          </a:xfrm>
          <a:prstGeom prst="homePlate">
            <a:avLst/>
          </a:prstGeom>
          <a:solidFill>
            <a:schemeClr val="accent2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35128" y="332671"/>
            <a:ext cx="552709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4. Településképi szempontból meghatározó területek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4678326" y="973980"/>
            <a:ext cx="7017488" cy="5800917"/>
          </a:xfrm>
          <a:prstGeom prst="rect">
            <a:avLst/>
          </a:prstGeom>
        </p:spPr>
      </p:pic>
      <p:cxnSp>
        <p:nvCxnSpPr>
          <p:cNvPr id="7" name="Egyenes összekötő 6"/>
          <p:cNvCxnSpPr/>
          <p:nvPr/>
        </p:nvCxnSpPr>
        <p:spPr>
          <a:xfrm>
            <a:off x="1818167" y="1807535"/>
            <a:ext cx="4869712" cy="39912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1913021" y="2007095"/>
            <a:ext cx="6019318" cy="387271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234777" y="3985253"/>
            <a:ext cx="45439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600" i="1" dirty="0"/>
          </a:p>
          <a:p>
            <a:r>
              <a:rPr lang="hu-HU" sz="1600" i="1" dirty="0" smtClean="0"/>
              <a:t>Külön jelölve </a:t>
            </a:r>
            <a:r>
              <a:rPr lang="hu-HU" sz="1600" b="1" i="1" dirty="0" smtClean="0"/>
              <a:t>táji karakterterületek </a:t>
            </a:r>
            <a:r>
              <a:rPr lang="hu-HU" sz="1600" i="1" dirty="0" smtClean="0"/>
              <a:t>(fenti tervlap),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i="1" dirty="0" smtClean="0"/>
              <a:t>6a, 6b. Erdő és mezőgazdasági területek</a:t>
            </a:r>
          </a:p>
          <a:p>
            <a:endParaRPr lang="hu-HU" sz="1600" i="1" dirty="0" smtClean="0"/>
          </a:p>
          <a:p>
            <a:r>
              <a:rPr lang="hu-HU" sz="1600" i="1" dirty="0" smtClean="0"/>
              <a:t>Külön a </a:t>
            </a:r>
            <a:r>
              <a:rPr lang="hu-HU" sz="1600" b="1" i="1" dirty="0" smtClean="0"/>
              <a:t>települési karakterek </a:t>
            </a:r>
            <a:r>
              <a:rPr lang="hu-HU" sz="1600" i="1" dirty="0" smtClean="0"/>
              <a:t>(jobb oldali tervlap)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i="1" dirty="0" smtClean="0"/>
              <a:t>1. Történeti településközpont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i="1" dirty="0" smtClean="0"/>
              <a:t>2. Történeti lakóterület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i="1" dirty="0" smtClean="0"/>
              <a:t>3. Pincesor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i="1" dirty="0" smtClean="0"/>
              <a:t>4a, 4b. Halmazos hegylábi lakóterületek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i="1" dirty="0" smtClean="0"/>
              <a:t>5. Átalakuló, új településrész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i="1" dirty="0" smtClean="0"/>
          </a:p>
          <a:p>
            <a:endParaRPr lang="hu-HU" sz="1600" i="1" dirty="0"/>
          </a:p>
          <a:p>
            <a:endParaRPr lang="hu-HU" sz="1600" i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b="1" i="1" dirty="0" smtClean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14" name="Jobbra nyíl 13"/>
          <p:cNvSpPr/>
          <p:nvPr/>
        </p:nvSpPr>
        <p:spPr>
          <a:xfrm>
            <a:off x="3938896" y="5374918"/>
            <a:ext cx="328676" cy="191386"/>
          </a:xfrm>
          <a:prstGeom prst="rightArrow">
            <a:avLst/>
          </a:prstGeom>
          <a:solidFill>
            <a:schemeClr val="bg1"/>
          </a:solidFill>
          <a:ln w="95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Jobbra nyíl 14"/>
          <p:cNvSpPr/>
          <p:nvPr/>
        </p:nvSpPr>
        <p:spPr>
          <a:xfrm rot="16200000">
            <a:off x="3626600" y="3939946"/>
            <a:ext cx="328676" cy="191386"/>
          </a:xfrm>
          <a:prstGeom prst="rightArrow">
            <a:avLst/>
          </a:prstGeom>
          <a:solidFill>
            <a:schemeClr val="bg1"/>
          </a:solidFill>
          <a:ln w="95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732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07984" y="1382922"/>
            <a:ext cx="8001828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900" b="1" dirty="0" smtClean="0"/>
              <a:t>TELEPÍTÉS</a:t>
            </a:r>
            <a:r>
              <a:rPr lang="hu-HU" sz="1900" dirty="0" smtClean="0"/>
              <a:t>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új épületek tájolása az utca </a:t>
            </a:r>
            <a:r>
              <a:rPr lang="hu-HU" sz="1900" dirty="0" smtClean="0"/>
              <a:t>térrendszerére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hagyományos fésűs </a:t>
            </a:r>
            <a:r>
              <a:rPr lang="hu-HU" sz="1900" b="1" dirty="0" smtClean="0">
                <a:solidFill>
                  <a:schemeClr val="accent4">
                    <a:lumMod val="75000"/>
                  </a:schemeClr>
                </a:solidFill>
              </a:rPr>
              <a:t>oldalhatáron álló </a:t>
            </a:r>
            <a:r>
              <a:rPr lang="hu-HU" sz="1900" dirty="0" smtClean="0"/>
              <a:t>beépítés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az </a:t>
            </a:r>
            <a:r>
              <a:rPr lang="hu-HU" sz="1900" b="1" dirty="0" smtClean="0">
                <a:solidFill>
                  <a:schemeClr val="accent4">
                    <a:lumMod val="75000"/>
                  </a:schemeClr>
                </a:solidFill>
              </a:rPr>
              <a:t>előkertekben</a:t>
            </a:r>
            <a:r>
              <a:rPr lang="hu-HU" sz="1900" dirty="0" smtClean="0"/>
              <a:t>,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nagy tömegű növények </a:t>
            </a:r>
            <a:r>
              <a:rPr lang="hu-HU" sz="1900" b="1" dirty="0" smtClean="0">
                <a:solidFill>
                  <a:schemeClr val="accent4">
                    <a:lumMod val="75000"/>
                  </a:schemeClr>
                </a:solidFill>
              </a:rPr>
              <a:t>telepítése nem </a:t>
            </a:r>
            <a:r>
              <a:rPr lang="hu-HU" sz="1900" dirty="0" smtClean="0"/>
              <a:t>ajánlott</a:t>
            </a:r>
          </a:p>
          <a:p>
            <a:r>
              <a:rPr lang="hu-HU" sz="1900" dirty="0"/>
              <a:t/>
            </a:r>
            <a:br>
              <a:rPr lang="hu-HU" sz="1900" dirty="0"/>
            </a:br>
            <a:r>
              <a:rPr lang="hu-HU" sz="1900" b="1" dirty="0" smtClean="0"/>
              <a:t>TEREPALAKÍTÁS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elsődleges szempont 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táji illeszkedés </a:t>
            </a:r>
            <a:r>
              <a:rPr lang="hu-HU" sz="1900" dirty="0" smtClean="0"/>
              <a:t>biztosítása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új épületek tervezésekor a tereprendezés, </a:t>
            </a:r>
            <a:endParaRPr lang="hu-HU" sz="1900" dirty="0" smtClean="0"/>
          </a:p>
          <a:p>
            <a:r>
              <a:rPr lang="hu-HU" sz="1900" dirty="0" smtClean="0"/>
              <a:t>a támfalak és rézsűk kialakítása helyett </a:t>
            </a:r>
          </a:p>
          <a:p>
            <a:r>
              <a:rPr lang="hu-HU" sz="1900" b="1" dirty="0" smtClean="0">
                <a:solidFill>
                  <a:schemeClr val="accent4">
                    <a:lumMod val="75000"/>
                  </a:schemeClr>
                </a:solidFill>
              </a:rPr>
              <a:t>az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épületek terepre illesztése </a:t>
            </a:r>
            <a:r>
              <a:rPr lang="hu-HU" sz="1900" dirty="0" smtClean="0"/>
              <a:t>ajánlott</a:t>
            </a:r>
          </a:p>
          <a:p>
            <a:endParaRPr lang="hu-HU" sz="1900" dirty="0" smtClean="0"/>
          </a:p>
          <a:p>
            <a:r>
              <a:rPr lang="hu-HU" sz="1900" b="1" dirty="0" smtClean="0"/>
              <a:t>MAGASSÁG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ráépítés, átépítés </a:t>
            </a:r>
            <a:r>
              <a:rPr lang="hu-HU" sz="1900" dirty="0"/>
              <a:t>esetén fontos, hogy 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kialakult utcaképbe, a környezetébe illeszkedjen </a:t>
            </a:r>
            <a:r>
              <a:rPr lang="hu-HU" sz="1900" dirty="0"/>
              <a:t>az új vagy átalakítandó épület léptéke, </a:t>
            </a:r>
            <a:r>
              <a:rPr lang="hu-HU" sz="1900" dirty="0" smtClean="0"/>
              <a:t>magassága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település nagy részén 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földszintes, esetleg tetőtér-beépítéses, maximum 4 méter építménymagasságú épületek </a:t>
            </a:r>
            <a:r>
              <a:rPr lang="hu-HU" sz="1900" dirty="0"/>
              <a:t>kialakítása </a:t>
            </a:r>
            <a:r>
              <a:rPr lang="hu-HU" sz="1900" dirty="0" smtClean="0"/>
              <a:t>ajánlott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az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újonnan beépítésre </a:t>
            </a:r>
            <a:r>
              <a:rPr lang="hu-HU" sz="1900" dirty="0"/>
              <a:t>kerülő településrészen akár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egyemeletes tetőtér-beépítéses </a:t>
            </a:r>
            <a:r>
              <a:rPr lang="hu-HU" sz="1900" dirty="0"/>
              <a:t>épület is </a:t>
            </a:r>
            <a:r>
              <a:rPr lang="hu-HU" sz="1900" dirty="0" smtClean="0"/>
              <a:t>elhelyezhető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900" dirty="0" smtClean="0"/>
          </a:p>
        </p:txBody>
      </p:sp>
      <p:sp>
        <p:nvSpPr>
          <p:cNvPr id="7" name="Ötszög 6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2091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b="1" dirty="0" smtClean="0">
                <a:solidFill>
                  <a:schemeClr val="bg1"/>
                </a:solidFill>
              </a:rPr>
              <a:t>Általános ajánlások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2050" name="Picture 2" descr="https://lh3.googleusercontent.com/fpvezHds6e53SC8ULv1tOGz4OJm9looPmaYH2oNOd310k-yyc0v3EkPnr_Hd5Q_i_kSCNfoQKd1gqyqtiFEHkR6kCJdQPb4Jef1R9GXS9ZGXNPfN0L4z-WVXVib5_kwbN-8awEXyOaTZVcHQb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79" y="210365"/>
            <a:ext cx="2712453" cy="198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nwSVY-kQa4GbP_0L38mBU1cWimtzWjJBTevZGiizSPiQyrLl9T2plkNs2kXdtXV-mLdRf4F1EYc7Nxp8ffdnqLdsp3-v0YxFQJoMEfo4NVZ_rCtvyb2fShF1fDbPsQGNAluIZJSclMOUy7NOU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79" y="2903621"/>
            <a:ext cx="2778920" cy="18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5.googleusercontent.com/zPfyg7RzimIhjZzGhoG-W7sSNHOyAbxTKBafcVHF6y5czxcF3wCzwUqR7n6cKYiXXd9Y2w9aDcU4wmt477Hn5jDdaPoiOrOgDQgET-jsM7y6Mp2fWIm_y4pvXWvS8IGpL1GshOfF4XlP8-Ycj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664" y="4756235"/>
            <a:ext cx="2367881" cy="19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64" y="2765263"/>
            <a:ext cx="3176336" cy="171224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64" y="210365"/>
            <a:ext cx="2554898" cy="255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8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07983" y="1364794"/>
            <a:ext cx="668637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900" b="1" dirty="0" smtClean="0"/>
              <a:t>LEGNAGYOBB </a:t>
            </a:r>
            <a:r>
              <a:rPr lang="hu-HU" sz="1900" b="1" dirty="0"/>
              <a:t>SZÉLESSÉGI ÉS HOSSZANTI MÉRETEK, </a:t>
            </a:r>
            <a:r>
              <a:rPr lang="hu-HU" sz="1900" b="1" dirty="0" smtClean="0"/>
              <a:t>ARÁNYOK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Az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új beépítések és átalakítások </a:t>
            </a:r>
            <a:r>
              <a:rPr lang="hu-HU" sz="1900" dirty="0"/>
              <a:t>esetében egyaránt törekedni kell az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eredeti, hagyományos telekarányok</a:t>
            </a:r>
            <a:r>
              <a:rPr lang="hu-HU" sz="1900" dirty="0"/>
              <a:t>, oldalkert és épületszélességi </a:t>
            </a:r>
            <a:r>
              <a:rPr lang="hu-HU" sz="1900" dirty="0" smtClean="0"/>
              <a:t>paraméterek </a:t>
            </a:r>
            <a:r>
              <a:rPr lang="hu-HU" sz="1900" dirty="0"/>
              <a:t>betartására, illetve a szomszédos épületekkel harmonizáló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homlokzati arány </a:t>
            </a:r>
            <a:r>
              <a:rPr lang="hu-HU" sz="1900" dirty="0" smtClean="0"/>
              <a:t>kialakítására</a:t>
            </a:r>
            <a:endParaRPr lang="hu-HU" sz="1900" dirty="0"/>
          </a:p>
          <a:p>
            <a:r>
              <a:rPr lang="hu-HU" sz="1900" dirty="0"/>
              <a:t/>
            </a:r>
            <a:br>
              <a:rPr lang="hu-HU" sz="1900" dirty="0"/>
            </a:br>
            <a:r>
              <a:rPr lang="hu-HU" sz="1900" b="1" dirty="0" smtClean="0"/>
              <a:t>TETŐHAJLÁSSZÖG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A tetőszerkezet kialakításakor 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hagyományos 40–45°-os </a:t>
            </a:r>
            <a:r>
              <a:rPr lang="hu-HU" sz="1900" dirty="0"/>
              <a:t>tetőhajlásszög alkalmazása javasolt</a:t>
            </a:r>
            <a:endParaRPr lang="hu-HU" sz="1900" dirty="0" smtClean="0"/>
          </a:p>
          <a:p>
            <a:endParaRPr lang="hu-HU" sz="1900" dirty="0" smtClean="0"/>
          </a:p>
          <a:p>
            <a:r>
              <a:rPr lang="hu-HU" sz="1900" b="1" dirty="0"/>
              <a:t>TETŐFORMA, TETŐGERINC </a:t>
            </a:r>
            <a:r>
              <a:rPr lang="hu-HU" sz="1900" b="1" dirty="0" smtClean="0"/>
              <a:t>IRÁNYA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Egy traktusos </a:t>
            </a:r>
            <a:r>
              <a:rPr lang="hu-HU" sz="1900" dirty="0"/>
              <a:t>épület tetőgerince lehetőség szerint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az utca vonalára merőlegesen</a:t>
            </a:r>
            <a:r>
              <a:rPr lang="hu-HU" sz="1900" dirty="0"/>
              <a:t>,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két traktusos </a:t>
            </a:r>
            <a:r>
              <a:rPr lang="hu-HU" sz="1900" dirty="0"/>
              <a:t>épületé pedig az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utcával párhuzamosan</a:t>
            </a:r>
            <a:r>
              <a:rPr lang="hu-HU" sz="1900" dirty="0"/>
              <a:t> legyen </a:t>
            </a:r>
            <a:r>
              <a:rPr lang="hu-HU" sz="1900" dirty="0" smtClean="0"/>
              <a:t>kialakítva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Kivételt </a:t>
            </a:r>
            <a:r>
              <a:rPr lang="hu-HU" sz="1900" dirty="0"/>
              <a:t>képez ez alól 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pincesor</a:t>
            </a:r>
            <a:r>
              <a:rPr lang="hu-HU" sz="1900" dirty="0"/>
              <a:t> területe, ahol kizárólag az oromfallal záródó nyeregtető, illetve a szintvonalakkal párhozamosan futó tetőgerinc kialakítása javasolt</a:t>
            </a:r>
            <a:endParaRPr lang="hu-HU" sz="1900" dirty="0" smtClean="0"/>
          </a:p>
          <a:p>
            <a:endParaRPr lang="hu-HU" sz="1900" dirty="0" smtClean="0"/>
          </a:p>
          <a:p>
            <a:r>
              <a:rPr lang="hu-HU" sz="1900" dirty="0"/>
              <a:t/>
            </a:r>
            <a:br>
              <a:rPr lang="hu-HU" sz="1900" dirty="0"/>
            </a:br>
            <a:endParaRPr lang="hu-HU" sz="1900" dirty="0"/>
          </a:p>
        </p:txBody>
      </p:sp>
      <p:sp>
        <p:nvSpPr>
          <p:cNvPr id="7" name="Ötszög 6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7983" y="799937"/>
            <a:ext cx="2091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b="1" dirty="0" smtClean="0">
                <a:solidFill>
                  <a:schemeClr val="bg1"/>
                </a:solidFill>
              </a:rPr>
              <a:t>Általános ajánlások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4098" name="Picture 2" descr="G:\Nagyböri\LTK ábrák\_falusias_telepites_004_ok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r="18886"/>
          <a:stretch/>
        </p:blipFill>
        <p:spPr bwMode="auto">
          <a:xfrm>
            <a:off x="7344873" y="274411"/>
            <a:ext cx="2705965" cy="22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7" y="2580052"/>
            <a:ext cx="3689684" cy="19853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4"/>
          <a:stretch/>
        </p:blipFill>
        <p:spPr>
          <a:xfrm>
            <a:off x="8484226" y="4559746"/>
            <a:ext cx="3133224" cy="2010526"/>
          </a:xfrm>
          <a:prstGeom prst="rect">
            <a:avLst/>
          </a:prstGeom>
        </p:spPr>
      </p:pic>
      <p:pic>
        <p:nvPicPr>
          <p:cNvPr id="4100" name="Picture 4" descr="https://lh6.googleusercontent.com/ib2PN4V6M_iqZnQq07Dxpi7VJQ6uZTnhDwWMhZHL0Lm65kIoqiUY_j1DcXRpzE6tl89XdrHHjgqJ4JylhMaFU6X2yUV00nhEONEP5AhmGoEJnOc8VYF5BDbd-IwLCVv9q6cRZ4zwUw6zKARm6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05" y="4645629"/>
            <a:ext cx="1775660" cy="186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4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7983" y="1252500"/>
            <a:ext cx="7055343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900" b="1" dirty="0"/>
              <a:t>KIEGÉSZÍTŐ ELEMEK, MŰSZAKI BERENDEZÉSEK ELHELYEZÉSE A </a:t>
            </a:r>
            <a:r>
              <a:rPr lang="hu-HU" sz="1900" b="1" dirty="0" smtClean="0"/>
              <a:t>HOMLOKZATON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Az épületek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közterületről is látható homlokzatán nem helyezhető el </a:t>
            </a:r>
            <a:r>
              <a:rPr lang="hu-HU" sz="1900" dirty="0"/>
              <a:t>klímaberendezés, szellőző, szerelt égéstermék-elvezető, antenna, antennatartó szerkezet, valamint szabadon szerelt vezeték</a:t>
            </a:r>
          </a:p>
          <a:p>
            <a:r>
              <a:rPr lang="hu-HU" sz="1900" dirty="0"/>
              <a:t/>
            </a:r>
            <a:br>
              <a:rPr lang="hu-HU" sz="1900" dirty="0"/>
            </a:br>
            <a:r>
              <a:rPr lang="hu-HU" sz="1900" b="1" dirty="0"/>
              <a:t>ANYAG- ÉS </a:t>
            </a:r>
            <a:r>
              <a:rPr lang="hu-HU" sz="1900" b="1" dirty="0" smtClean="0"/>
              <a:t>SZÍNHASZNÁLAT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Fa, terméskő és más természetes anyagok</a:t>
            </a:r>
            <a:r>
              <a:rPr lang="hu-HU" sz="1900" dirty="0"/>
              <a:t> előnyben részesítése, a tetőzet kialakításakor 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pikkelyes fedés </a:t>
            </a:r>
            <a:r>
              <a:rPr lang="hu-HU" sz="1900" dirty="0"/>
              <a:t>alkalmazása </a:t>
            </a:r>
            <a:r>
              <a:rPr lang="hu-HU" sz="1900" dirty="0" smtClean="0"/>
              <a:t>javasolt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Nagybörzsönyre jellemzően az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épületek fehérre vagy valamely halvány földszínre</a:t>
            </a:r>
            <a:r>
              <a:rPr lang="hu-HU" sz="1900" dirty="0"/>
              <a:t> (világossárga, bézs,…) vakolása ajánlott. A lábazat esetleg eltérő borításánál is a harmóniára kell törekedni.</a:t>
            </a:r>
          </a:p>
          <a:p>
            <a:endParaRPr lang="hu-HU" sz="1900" dirty="0"/>
          </a:p>
          <a:p>
            <a:r>
              <a:rPr lang="hu-HU" sz="1900" b="1" dirty="0"/>
              <a:t>TELKEN BELÜLI ZÖLDFELÜLET </a:t>
            </a:r>
            <a:r>
              <a:rPr lang="hu-HU" sz="1900" b="1" dirty="0" smtClean="0"/>
              <a:t>KIALAKÍTÁSA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900" dirty="0"/>
              <a:t>A telkeken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minimum 60%-os zöldfelületi arány </a:t>
            </a:r>
            <a:r>
              <a:rPr lang="hu-HU" sz="1900" dirty="0"/>
              <a:t>kialakítása ajánlott.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Kerülendő </a:t>
            </a:r>
            <a:r>
              <a:rPr lang="hu-HU" sz="1900" dirty="0"/>
              <a:t>azonban a </a:t>
            </a:r>
            <a:r>
              <a:rPr lang="hu-HU" sz="1900" b="1" dirty="0">
                <a:solidFill>
                  <a:schemeClr val="accent4">
                    <a:lumMod val="75000"/>
                  </a:schemeClr>
                </a:solidFill>
              </a:rPr>
              <a:t>tájidegen növényfajok </a:t>
            </a:r>
            <a:r>
              <a:rPr lang="hu-HU" sz="1900" dirty="0"/>
              <a:t>betelepítése, vagy a nem megfelelő körülmények közti, környezeti terhelést jelentő állattartás.</a:t>
            </a:r>
          </a:p>
          <a:p>
            <a:r>
              <a:rPr lang="hu-HU" sz="1900" dirty="0"/>
              <a:t/>
            </a:r>
            <a:br>
              <a:rPr lang="hu-HU" sz="1900" dirty="0"/>
            </a:br>
            <a:endParaRPr lang="hu-HU" sz="1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900" dirty="0"/>
          </a:p>
          <a:p>
            <a:r>
              <a:rPr lang="hu-HU" sz="1900" dirty="0"/>
              <a:t/>
            </a:r>
            <a:br>
              <a:rPr lang="hu-HU" sz="1900" dirty="0"/>
            </a:br>
            <a:endParaRPr lang="hu-HU" sz="1900" dirty="0"/>
          </a:p>
        </p:txBody>
      </p:sp>
      <p:sp>
        <p:nvSpPr>
          <p:cNvPr id="3" name="Ötszög 2"/>
          <p:cNvSpPr/>
          <p:nvPr/>
        </p:nvSpPr>
        <p:spPr>
          <a:xfrm>
            <a:off x="0" y="344109"/>
            <a:ext cx="3918858" cy="587829"/>
          </a:xfrm>
          <a:prstGeom prst="homePlate">
            <a:avLst/>
          </a:prstGeom>
          <a:solidFill>
            <a:schemeClr val="accent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50515" y="402746"/>
            <a:ext cx="141577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900" b="1" dirty="0" smtClean="0">
                <a:solidFill>
                  <a:schemeClr val="bg1"/>
                </a:solidFill>
              </a:rPr>
              <a:t>5. Ajánlások</a:t>
            </a:r>
            <a:endParaRPr lang="hu-HU" sz="19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5" name="Ötszög 4"/>
          <p:cNvSpPr/>
          <p:nvPr/>
        </p:nvSpPr>
        <p:spPr>
          <a:xfrm>
            <a:off x="0" y="776965"/>
            <a:ext cx="4539916" cy="42619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07983" y="799937"/>
            <a:ext cx="2091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b="1" dirty="0" smtClean="0">
                <a:solidFill>
                  <a:schemeClr val="bg1"/>
                </a:solidFill>
              </a:rPr>
              <a:t>Általános ajánlások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25" y="2441931"/>
            <a:ext cx="2273425" cy="169644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25" y="4298801"/>
            <a:ext cx="2377440" cy="240792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50" y="151461"/>
            <a:ext cx="4206790" cy="21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45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1659</Words>
  <Application>Microsoft Office PowerPoint</Application>
  <PresentationFormat>Szélesvásznú</PresentationFormat>
  <Paragraphs>333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Office-téma</vt:lpstr>
      <vt:lpstr>Nagybörzsönyi településképi arculati kézikönyv és településképi rendelet </vt:lpstr>
      <vt:lpstr>Tartalomjegyzék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Főpolgármesteri Hivatal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Nagybörzsöny TAK_TKR</dc:title>
  <dc:creator>Sánta Judit</dc:creator>
  <cp:lastModifiedBy>Sánta Judit</cp:lastModifiedBy>
  <cp:revision>105</cp:revision>
  <dcterms:created xsi:type="dcterms:W3CDTF">2017-11-07T08:44:18Z</dcterms:created>
  <dcterms:modified xsi:type="dcterms:W3CDTF">2017-11-14T08:42:14Z</dcterms:modified>
</cp:coreProperties>
</file>